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8"/>
  </p:notesMasterIdLst>
  <p:sldIdLst>
    <p:sldId id="256" r:id="rId5"/>
    <p:sldId id="257" r:id="rId6"/>
    <p:sldId id="315" r:id="rId7"/>
    <p:sldId id="258" r:id="rId8"/>
    <p:sldId id="306" r:id="rId9"/>
    <p:sldId id="307" r:id="rId10"/>
    <p:sldId id="308" r:id="rId11"/>
    <p:sldId id="309" r:id="rId12"/>
    <p:sldId id="310" r:id="rId13"/>
    <p:sldId id="311" r:id="rId14"/>
    <p:sldId id="312" r:id="rId15"/>
    <p:sldId id="314" r:id="rId16"/>
    <p:sldId id="316" r:id="rId17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05E75"/>
    <a:srgbClr val="0000FF"/>
    <a:srgbClr val="9966FF"/>
    <a:srgbClr val="6600FF"/>
    <a:srgbClr val="FF7C80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essuno stile, nessuna grigli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96" autoAdjust="0"/>
    <p:restoredTop sz="88938" autoAdjust="0"/>
  </p:normalViewPr>
  <p:slideViewPr>
    <p:cSldViewPr snapToGrid="0">
      <p:cViewPr varScale="1">
        <p:scale>
          <a:sx n="78" d="100"/>
          <a:sy n="78" d="100"/>
        </p:scale>
        <p:origin x="208" y="10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notesViewPr>
    <p:cSldViewPr snapToGrid="0">
      <p:cViewPr varScale="1">
        <p:scale>
          <a:sx n="85" d="100"/>
          <a:sy n="85" d="100"/>
        </p:scale>
        <p:origin x="-3834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901AE8-3C9B-4D35-9B17-E19E761C8CDE}" type="datetimeFigureOut">
              <a:rPr lang="it-IT" smtClean="0"/>
              <a:pPr/>
              <a:t>18/04/2026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680DE2-0634-4E81-A7B9-89CF27DC3CBA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680DE2-0634-4E81-A7B9-89CF27DC3CBA}" type="slidenum">
              <a:rPr lang="it-IT" smtClean="0"/>
              <a:pPr/>
              <a:t>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826688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58029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 descr="Immagine che contiene schermata, Policromia, grafica, Elementi grafici&#10;&#10;Il contenuto generato dall'IA potrebbe non essere corretto.">
            <a:extLst>
              <a:ext uri="{FF2B5EF4-FFF2-40B4-BE49-F238E27FC236}">
                <a16:creationId xmlns:a16="http://schemas.microsoft.com/office/drawing/2014/main" id="{9F8B0DE3-3342-06F5-5792-F9EEE6814BF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785"/>
            <a:ext cx="12192000" cy="6854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74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 descr="Immagine che contiene schermata, linea, Elementi grafici&#10;&#10;Il contenuto generato dall'IA potrebbe non essere corretto.">
            <a:extLst>
              <a:ext uri="{FF2B5EF4-FFF2-40B4-BE49-F238E27FC236}">
                <a16:creationId xmlns:a16="http://schemas.microsoft.com/office/drawing/2014/main" id="{24A4694F-BCFF-4C5E-9B7F-063CCA3D1EF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4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160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5AF486F5-149E-A65E-FB6C-A5E18B112E6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1786"/>
            <a:ext cx="12192000" cy="6854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5006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66EC98-EC85-4778-4BE5-33B50A989D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>
            <a:extLst>
              <a:ext uri="{FF2B5EF4-FFF2-40B4-BE49-F238E27FC236}">
                <a16:creationId xmlns:a16="http://schemas.microsoft.com/office/drawing/2014/main" id="{083587D7-D062-584C-71C9-CC90668EA7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196" y="1190721"/>
            <a:ext cx="11813627" cy="4214516"/>
          </a:xfrm>
          <a:prstGeom prst="rect">
            <a:avLst/>
          </a:prstGeom>
        </p:spPr>
      </p:pic>
      <p:sp>
        <p:nvSpPr>
          <p:cNvPr id="9" name="Rettangolo con angoli arrotondati 8">
            <a:extLst>
              <a:ext uri="{FF2B5EF4-FFF2-40B4-BE49-F238E27FC236}">
                <a16:creationId xmlns:a16="http://schemas.microsoft.com/office/drawing/2014/main" id="{D0B7884F-67FD-BB61-C26C-FFB6E0E6F7AD}"/>
              </a:ext>
            </a:extLst>
          </p:cNvPr>
          <p:cNvSpPr/>
          <p:nvPr/>
        </p:nvSpPr>
        <p:spPr>
          <a:xfrm>
            <a:off x="682873" y="5616894"/>
            <a:ext cx="3404196" cy="918628"/>
          </a:xfrm>
          <a:prstGeom prst="roundRect">
            <a:avLst>
              <a:gd name="adj" fmla="val 32883"/>
            </a:avLst>
          </a:prstGeom>
          <a:solidFill>
            <a:srgbClr val="F6F8F9"/>
          </a:solidFill>
          <a:ln>
            <a:solidFill>
              <a:srgbClr val="205E7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it-IT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AFP ≥20 ng/ml: 33% (</a:t>
            </a:r>
            <a:r>
              <a:rPr lang="it-IT" sz="16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lang="it-IT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=200)</a:t>
            </a:r>
          </a:p>
          <a:p>
            <a:pPr algn="ctr">
              <a:lnSpc>
                <a:spcPct val="150000"/>
              </a:lnSpc>
            </a:pPr>
            <a:r>
              <a:rPr lang="it-IT" sz="1400" i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Median</a:t>
            </a:r>
            <a:r>
              <a:rPr lang="it-IT" sz="1400" i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1400" i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values</a:t>
            </a:r>
            <a:r>
              <a:rPr lang="it-IT" sz="1400" i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it-IT" sz="1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7.9 ng/ml</a:t>
            </a:r>
          </a:p>
        </p:txBody>
      </p:sp>
      <p:sp>
        <p:nvSpPr>
          <p:cNvPr id="10" name="Rettangolo con angoli arrotondati 9">
            <a:extLst>
              <a:ext uri="{FF2B5EF4-FFF2-40B4-BE49-F238E27FC236}">
                <a16:creationId xmlns:a16="http://schemas.microsoft.com/office/drawing/2014/main" id="{54A6043F-298E-C8C5-DC45-268780B41A53}"/>
              </a:ext>
            </a:extLst>
          </p:cNvPr>
          <p:cNvSpPr/>
          <p:nvPr/>
        </p:nvSpPr>
        <p:spPr>
          <a:xfrm>
            <a:off x="4647749" y="5626597"/>
            <a:ext cx="3404197" cy="918628"/>
          </a:xfrm>
          <a:prstGeom prst="roundRect">
            <a:avLst>
              <a:gd name="adj" fmla="val 32883"/>
            </a:avLst>
          </a:prstGeom>
          <a:solidFill>
            <a:srgbClr val="F6F8F9"/>
          </a:solidFill>
          <a:ln>
            <a:solidFill>
              <a:srgbClr val="205E7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it-IT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PIVKA-II ≥200 </a:t>
            </a:r>
            <a:r>
              <a:rPr lang="it-IT" sz="16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mAU</a:t>
            </a:r>
            <a:r>
              <a:rPr lang="it-IT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/ml:  48% (</a:t>
            </a:r>
            <a:r>
              <a:rPr lang="it-IT" sz="16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lang="it-IT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=290)</a:t>
            </a:r>
          </a:p>
          <a:p>
            <a:pPr algn="ctr">
              <a:lnSpc>
                <a:spcPct val="150000"/>
              </a:lnSpc>
            </a:pPr>
            <a:r>
              <a:rPr lang="it-IT" sz="1400" i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Median</a:t>
            </a:r>
            <a:r>
              <a:rPr lang="it-IT" sz="1400" i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1400" i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values</a:t>
            </a:r>
            <a:r>
              <a:rPr lang="it-IT" sz="1400" i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it-IT" sz="1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179 </a:t>
            </a:r>
            <a:r>
              <a:rPr lang="it-IT" sz="14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mAU</a:t>
            </a:r>
            <a:r>
              <a:rPr lang="it-IT" sz="1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/ml</a:t>
            </a:r>
          </a:p>
        </p:txBody>
      </p:sp>
      <p:sp>
        <p:nvSpPr>
          <p:cNvPr id="11" name="Rettangolo con angoli arrotondati 10">
            <a:extLst>
              <a:ext uri="{FF2B5EF4-FFF2-40B4-BE49-F238E27FC236}">
                <a16:creationId xmlns:a16="http://schemas.microsoft.com/office/drawing/2014/main" id="{6DFB6ADD-565B-1725-A275-DF5ABE21052B}"/>
              </a:ext>
            </a:extLst>
          </p:cNvPr>
          <p:cNvSpPr/>
          <p:nvPr/>
        </p:nvSpPr>
        <p:spPr>
          <a:xfrm>
            <a:off x="8612626" y="5616894"/>
            <a:ext cx="3404197" cy="918628"/>
          </a:xfrm>
          <a:prstGeom prst="roundRect">
            <a:avLst>
              <a:gd name="adj" fmla="val 32883"/>
            </a:avLst>
          </a:prstGeom>
          <a:solidFill>
            <a:srgbClr val="F6F8F9"/>
          </a:solidFill>
          <a:ln>
            <a:solidFill>
              <a:srgbClr val="205E7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it-IT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GPC-3 ≥150 </a:t>
            </a:r>
            <a:r>
              <a:rPr lang="it-IT" sz="16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pg</a:t>
            </a:r>
            <a:r>
              <a:rPr lang="it-IT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/ml: 29% (</a:t>
            </a:r>
            <a:r>
              <a:rPr lang="it-IT" sz="16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lang="it-IT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=176)</a:t>
            </a:r>
          </a:p>
          <a:p>
            <a:pPr algn="ctr">
              <a:lnSpc>
                <a:spcPct val="150000"/>
              </a:lnSpc>
            </a:pPr>
            <a:r>
              <a:rPr lang="it-IT" sz="1400" i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Median</a:t>
            </a:r>
            <a:r>
              <a:rPr lang="it-IT" sz="1400" i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1400" i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values</a:t>
            </a:r>
            <a:r>
              <a:rPr lang="it-IT" sz="1400" i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it-IT" sz="1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85.6 </a:t>
            </a:r>
            <a:r>
              <a:rPr lang="it-IT" sz="14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pg</a:t>
            </a:r>
            <a:r>
              <a:rPr lang="it-IT" sz="1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/ml</a:t>
            </a:r>
          </a:p>
        </p:txBody>
      </p:sp>
    </p:spTree>
    <p:extLst>
      <p:ext uri="{BB962C8B-B14F-4D97-AF65-F5344CB8AC3E}">
        <p14:creationId xmlns:p14="http://schemas.microsoft.com/office/powerpoint/2010/main" val="4150811776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2AB56D-320A-DF13-3D6C-6E3400CECC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olo 1">
            <a:extLst>
              <a:ext uri="{FF2B5EF4-FFF2-40B4-BE49-F238E27FC236}">
                <a16:creationId xmlns:a16="http://schemas.microsoft.com/office/drawing/2014/main" id="{8499388E-BF2B-BF81-9353-A205A50876FE}"/>
              </a:ext>
            </a:extLst>
          </p:cNvPr>
          <p:cNvSpPr txBox="1">
            <a:spLocks/>
          </p:cNvSpPr>
          <p:nvPr/>
        </p:nvSpPr>
        <p:spPr>
          <a:xfrm>
            <a:off x="1442581" y="1000384"/>
            <a:ext cx="9306838" cy="662781"/>
          </a:xfrm>
          <a:prstGeom prst="rect">
            <a:avLst/>
          </a:prstGeom>
        </p:spPr>
        <p:txBody>
          <a:bodyPr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3600" b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Multivariate Cox analysis of overall survival</a:t>
            </a:r>
            <a:endParaRPr lang="it-IT" sz="3600" b="1" dirty="0">
              <a:solidFill>
                <a:srgbClr val="205E7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9" name="Immagine 18">
            <a:extLst>
              <a:ext uri="{FF2B5EF4-FFF2-40B4-BE49-F238E27FC236}">
                <a16:creationId xmlns:a16="http://schemas.microsoft.com/office/drawing/2014/main" id="{51702CD4-759C-8C3B-6378-51C6EEF71F4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2734"/>
          <a:stretch>
            <a:fillRect/>
          </a:stretch>
        </p:blipFill>
        <p:spPr>
          <a:xfrm>
            <a:off x="492241" y="1598859"/>
            <a:ext cx="11207517" cy="4922820"/>
          </a:xfrm>
          <a:prstGeom prst="rect">
            <a:avLst/>
          </a:prstGeom>
        </p:spPr>
      </p:pic>
      <p:sp>
        <p:nvSpPr>
          <p:cNvPr id="20" name="Rettangolo 19">
            <a:extLst>
              <a:ext uri="{FF2B5EF4-FFF2-40B4-BE49-F238E27FC236}">
                <a16:creationId xmlns:a16="http://schemas.microsoft.com/office/drawing/2014/main" id="{0D04C3C7-8F46-ADA6-0B23-2543B8A9CE17}"/>
              </a:ext>
            </a:extLst>
          </p:cNvPr>
          <p:cNvSpPr/>
          <p:nvPr/>
        </p:nvSpPr>
        <p:spPr>
          <a:xfrm>
            <a:off x="382137" y="2582592"/>
            <a:ext cx="1751463" cy="346842"/>
          </a:xfrm>
          <a:prstGeom prst="rect">
            <a:avLst/>
          </a:prstGeom>
          <a:noFill/>
          <a:ln w="38100">
            <a:solidFill>
              <a:srgbClr val="205E7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1" name="Rettangolo 20">
            <a:extLst>
              <a:ext uri="{FF2B5EF4-FFF2-40B4-BE49-F238E27FC236}">
                <a16:creationId xmlns:a16="http://schemas.microsoft.com/office/drawing/2014/main" id="{EFA030E0-A59D-F3F1-D585-4DBC315C57E8}"/>
              </a:ext>
            </a:extLst>
          </p:cNvPr>
          <p:cNvSpPr/>
          <p:nvPr/>
        </p:nvSpPr>
        <p:spPr>
          <a:xfrm>
            <a:off x="382137" y="3031574"/>
            <a:ext cx="1751463" cy="346842"/>
          </a:xfrm>
          <a:prstGeom prst="rect">
            <a:avLst/>
          </a:prstGeom>
          <a:noFill/>
          <a:ln w="38100">
            <a:solidFill>
              <a:srgbClr val="205E7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2" name="Rettangolo 21">
            <a:extLst>
              <a:ext uri="{FF2B5EF4-FFF2-40B4-BE49-F238E27FC236}">
                <a16:creationId xmlns:a16="http://schemas.microsoft.com/office/drawing/2014/main" id="{37433EF5-BF92-9FA6-82AB-8F24091B5420}"/>
              </a:ext>
            </a:extLst>
          </p:cNvPr>
          <p:cNvSpPr/>
          <p:nvPr/>
        </p:nvSpPr>
        <p:spPr>
          <a:xfrm>
            <a:off x="382137" y="4060269"/>
            <a:ext cx="1751463" cy="346842"/>
          </a:xfrm>
          <a:prstGeom prst="rect">
            <a:avLst/>
          </a:prstGeom>
          <a:noFill/>
          <a:ln w="38100">
            <a:solidFill>
              <a:srgbClr val="205E7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3" name="Rettangolo 22">
            <a:extLst>
              <a:ext uri="{FF2B5EF4-FFF2-40B4-BE49-F238E27FC236}">
                <a16:creationId xmlns:a16="http://schemas.microsoft.com/office/drawing/2014/main" id="{51EC7CD4-D264-E0B6-B3FA-3AC5EC8EF23B}"/>
              </a:ext>
            </a:extLst>
          </p:cNvPr>
          <p:cNvSpPr/>
          <p:nvPr/>
        </p:nvSpPr>
        <p:spPr>
          <a:xfrm>
            <a:off x="382137" y="4509251"/>
            <a:ext cx="1751463" cy="346842"/>
          </a:xfrm>
          <a:prstGeom prst="rect">
            <a:avLst/>
          </a:prstGeom>
          <a:noFill/>
          <a:ln w="38100">
            <a:solidFill>
              <a:srgbClr val="205E7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C575E3F0-F906-D7E6-E29C-6BAF98D557C8}"/>
              </a:ext>
            </a:extLst>
          </p:cNvPr>
          <p:cNvSpPr/>
          <p:nvPr/>
        </p:nvSpPr>
        <p:spPr>
          <a:xfrm>
            <a:off x="382137" y="3550030"/>
            <a:ext cx="1751463" cy="346842"/>
          </a:xfrm>
          <a:prstGeom prst="rect">
            <a:avLst/>
          </a:prstGeom>
          <a:noFill/>
          <a:ln w="38100">
            <a:solidFill>
              <a:srgbClr val="205E7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7152613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3DB063-67DA-EDD5-E0BB-86FB5BB219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>
            <a:extLst>
              <a:ext uri="{FF2B5EF4-FFF2-40B4-BE49-F238E27FC236}">
                <a16:creationId xmlns:a16="http://schemas.microsoft.com/office/drawing/2014/main" id="{547E3EFA-4729-ED38-B97C-DAE1486EC5AD}"/>
              </a:ext>
            </a:extLst>
          </p:cNvPr>
          <p:cNvSpPr txBox="1">
            <a:spLocks/>
          </p:cNvSpPr>
          <p:nvPr/>
        </p:nvSpPr>
        <p:spPr>
          <a:xfrm>
            <a:off x="562536" y="1245057"/>
            <a:ext cx="11066929" cy="662781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36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Conclusions</a:t>
            </a:r>
            <a:endParaRPr lang="it-IT" sz="3600" b="1" dirty="0">
              <a:solidFill>
                <a:srgbClr val="205E7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CD774155-FABA-1D12-F378-290A49901E77}"/>
              </a:ext>
            </a:extLst>
          </p:cNvPr>
          <p:cNvSpPr txBox="1"/>
          <p:nvPr/>
        </p:nvSpPr>
        <p:spPr>
          <a:xfrm>
            <a:off x="496745" y="2433175"/>
            <a:ext cx="1119850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400" dirty="0">
                <a:latin typeface="Calibri" panose="020F0502020204030204" pitchFamily="34" charset="0"/>
                <a:cs typeface="Calibri" panose="020F0502020204030204" pitchFamily="34" charset="0"/>
              </a:rPr>
              <a:t>Overall survival in HCC  </a:t>
            </a:r>
            <a:r>
              <a:rPr lang="it-IT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is</a:t>
            </a:r>
            <a:r>
              <a:rPr lang="it-IT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primarily</a:t>
            </a:r>
            <a:r>
              <a:rPr lang="it-IT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driven</a:t>
            </a:r>
            <a:r>
              <a:rPr lang="it-IT" sz="2400" dirty="0">
                <a:latin typeface="Calibri" panose="020F0502020204030204" pitchFamily="34" charset="0"/>
                <a:cs typeface="Calibri" panose="020F0502020204030204" pitchFamily="34" charset="0"/>
              </a:rPr>
              <a:t> by </a:t>
            </a:r>
            <a:r>
              <a:rPr lang="it-IT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tumor</a:t>
            </a:r>
            <a:r>
              <a:rPr lang="it-IT" sz="2400" dirty="0">
                <a:latin typeface="Calibri" panose="020F0502020204030204" pitchFamily="34" charset="0"/>
                <a:cs typeface="Calibri" panose="020F0502020204030204" pitchFamily="34" charset="0"/>
              </a:rPr>
              <a:t> stage and </a:t>
            </a:r>
            <a:r>
              <a:rPr lang="it-IT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liver</a:t>
            </a:r>
            <a:r>
              <a:rPr lang="it-IT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function</a:t>
            </a:r>
            <a:r>
              <a:rPr lang="it-IT" sz="24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Serum</a:t>
            </a:r>
            <a:r>
              <a:rPr lang="it-IT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biomarkers</a:t>
            </a:r>
            <a:r>
              <a:rPr lang="it-IT" sz="2400" dirty="0">
                <a:latin typeface="Calibri" panose="020F0502020204030204" pitchFamily="34" charset="0"/>
                <a:cs typeface="Calibri" panose="020F0502020204030204" pitchFamily="34" charset="0"/>
              </a:rPr>
              <a:t> provide </a:t>
            </a:r>
            <a:r>
              <a:rPr lang="it-IT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additional</a:t>
            </a:r>
            <a:r>
              <a:rPr lang="it-IT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prognostic</a:t>
            </a:r>
            <a:r>
              <a:rPr lang="it-IT" sz="2400" dirty="0">
                <a:latin typeface="Calibri" panose="020F0502020204030204" pitchFamily="34" charset="0"/>
                <a:cs typeface="Calibri" panose="020F0502020204030204" pitchFamily="34" charset="0"/>
              </a:rPr>
              <a:t> information.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400" dirty="0">
                <a:latin typeface="Calibri" panose="020F0502020204030204" pitchFamily="34" charset="0"/>
                <a:cs typeface="Calibri" panose="020F0502020204030204" pitchFamily="34" charset="0"/>
              </a:rPr>
              <a:t>PIVKA-II &gt;200 </a:t>
            </a:r>
            <a:r>
              <a:rPr lang="it-IT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mAU</a:t>
            </a:r>
            <a:r>
              <a:rPr lang="it-IT" sz="24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lang="it-IT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mL</a:t>
            </a:r>
            <a:r>
              <a:rPr lang="it-IT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is</a:t>
            </a:r>
            <a:r>
              <a:rPr lang="it-IT" sz="2400" dirty="0">
                <a:latin typeface="Calibri" panose="020F0502020204030204" pitchFamily="34" charset="0"/>
                <a:cs typeface="Calibri" panose="020F0502020204030204" pitchFamily="34" charset="0"/>
              </a:rPr>
              <a:t> the </a:t>
            </a:r>
            <a:r>
              <a:rPr lang="it-IT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only</a:t>
            </a:r>
            <a:r>
              <a:rPr lang="it-IT" sz="2400" dirty="0">
                <a:latin typeface="Calibri" panose="020F0502020204030204" pitchFamily="34" charset="0"/>
                <a:cs typeface="Calibri" panose="020F0502020204030204" pitchFamily="34" charset="0"/>
              </a:rPr>
              <a:t> biomarker </a:t>
            </a:r>
            <a:r>
              <a:rPr lang="it-IT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independently</a:t>
            </a:r>
            <a:r>
              <a:rPr lang="it-IT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associated</a:t>
            </a:r>
            <a:r>
              <a:rPr lang="it-IT" sz="2400" dirty="0">
                <a:latin typeface="Calibri" panose="020F0502020204030204" pitchFamily="34" charset="0"/>
                <a:cs typeface="Calibri" panose="020F0502020204030204" pitchFamily="34" charset="0"/>
              </a:rPr>
              <a:t> with survival.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400" dirty="0">
                <a:latin typeface="Calibri" panose="020F0502020204030204" pitchFamily="34" charset="0"/>
                <a:cs typeface="Calibri" panose="020F0502020204030204" pitchFamily="34" charset="0"/>
              </a:rPr>
              <a:t>PIVKA-II </a:t>
            </a:r>
            <a:r>
              <a:rPr lang="it-IT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reflects</a:t>
            </a:r>
            <a:r>
              <a:rPr lang="it-IT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tumor</a:t>
            </a:r>
            <a:r>
              <a:rPr lang="it-IT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aggressiveness</a:t>
            </a:r>
            <a:r>
              <a:rPr lang="it-IT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beyond</a:t>
            </a:r>
            <a:r>
              <a:rPr lang="it-IT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conventional</a:t>
            </a:r>
            <a:r>
              <a:rPr lang="it-IT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staging</a:t>
            </a:r>
            <a:r>
              <a:rPr lang="it-IT" sz="24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63117744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2B410C-039E-A275-927B-E1A9D05805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1">
            <a:extLst>
              <a:ext uri="{FF2B5EF4-FFF2-40B4-BE49-F238E27FC236}">
                <a16:creationId xmlns:a16="http://schemas.microsoft.com/office/drawing/2014/main" id="{0E3A8BBC-5654-5B6D-9424-DF4393771B24}"/>
              </a:ext>
            </a:extLst>
          </p:cNvPr>
          <p:cNvSpPr txBox="1">
            <a:spLocks/>
          </p:cNvSpPr>
          <p:nvPr/>
        </p:nvSpPr>
        <p:spPr>
          <a:xfrm>
            <a:off x="317209" y="3097609"/>
            <a:ext cx="11066929" cy="662781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36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Thank </a:t>
            </a:r>
            <a:r>
              <a:rPr lang="it-IT" sz="36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you</a:t>
            </a:r>
            <a:r>
              <a:rPr lang="it-IT" sz="36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for </a:t>
            </a:r>
            <a:r>
              <a:rPr lang="it-IT" sz="36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your</a:t>
            </a:r>
            <a:r>
              <a:rPr lang="it-IT" sz="36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36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attention</a:t>
            </a:r>
            <a:endParaRPr lang="it-IT" sz="3600" b="1" dirty="0">
              <a:solidFill>
                <a:srgbClr val="205E7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6757717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1103140" y="1376935"/>
            <a:ext cx="998572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6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PIVKA-II </a:t>
            </a:r>
            <a:r>
              <a:rPr lang="it-IT" sz="36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emerges</a:t>
            </a:r>
            <a:r>
              <a:rPr lang="it-IT" sz="36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36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as</a:t>
            </a:r>
            <a:r>
              <a:rPr lang="it-IT" sz="36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the </a:t>
            </a:r>
            <a:r>
              <a:rPr lang="it-IT" sz="36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strongest</a:t>
            </a:r>
            <a:r>
              <a:rPr lang="it-IT" sz="36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36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independent</a:t>
            </a:r>
            <a:r>
              <a:rPr lang="it-IT" sz="36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36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prognostic</a:t>
            </a:r>
            <a:r>
              <a:rPr lang="it-IT" sz="36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biomarker for </a:t>
            </a:r>
            <a:r>
              <a:rPr lang="it-IT" sz="36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hepatocellular</a:t>
            </a:r>
            <a:r>
              <a:rPr lang="it-IT" sz="36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carcinoma:</a:t>
            </a:r>
            <a:br>
              <a:rPr lang="it-IT" sz="36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it-IT" sz="36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 </a:t>
            </a:r>
            <a:r>
              <a:rPr lang="it-IT" sz="36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real</a:t>
            </a:r>
            <a:r>
              <a:rPr lang="it-IT" sz="36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-world </a:t>
            </a:r>
            <a:r>
              <a:rPr lang="it-IT" sz="36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multicenter</a:t>
            </a:r>
            <a:r>
              <a:rPr lang="it-IT" sz="36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study 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7261427C-4B1F-C198-1CBD-5D5036A0C63F}"/>
              </a:ext>
            </a:extLst>
          </p:cNvPr>
          <p:cNvSpPr txBox="1"/>
          <p:nvPr/>
        </p:nvSpPr>
        <p:spPr>
          <a:xfrm>
            <a:off x="1103140" y="3286496"/>
            <a:ext cx="10438372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it-IT" sz="2200" b="1" u="sng" dirty="0" err="1">
                <a:latin typeface="Calibri" pitchFamily="34" charset="0"/>
                <a:ea typeface="ＭＳ Ｐゴシック" pitchFamily="-112" charset="-128"/>
                <a:cs typeface="Calibri" pitchFamily="34" charset="0"/>
              </a:rPr>
              <a:t>F</a:t>
            </a:r>
            <a:r>
              <a:rPr lang="it-IT" sz="2200" b="1" u="sng" dirty="0">
                <a:latin typeface="Calibri" pitchFamily="34" charset="0"/>
                <a:ea typeface="ＭＳ Ｐゴシック" pitchFamily="-112" charset="-128"/>
                <a:cs typeface="Calibri" pitchFamily="34" charset="0"/>
              </a:rPr>
              <a:t>. Damone¹</a:t>
            </a:r>
            <a:r>
              <a:rPr lang="it-IT" sz="2200" b="1" u="sng" baseline="30000" dirty="0">
                <a:latin typeface="Calibri" pitchFamily="34" charset="0"/>
                <a:ea typeface="ＭＳ Ｐゴシック" pitchFamily="-112" charset="-128"/>
                <a:cs typeface="Calibri" pitchFamily="34" charset="0"/>
              </a:rPr>
              <a:t>,2</a:t>
            </a:r>
            <a:r>
              <a:rPr lang="it-IT" sz="2200" dirty="0">
                <a:latin typeface="Calibri" pitchFamily="34" charset="0"/>
                <a:ea typeface="ＭＳ Ｐゴシック" pitchFamily="-112" charset="-128"/>
                <a:cs typeface="Calibri" pitchFamily="34" charset="0"/>
              </a:rPr>
              <a:t>, G.P. Caviglia</a:t>
            </a:r>
            <a:r>
              <a:rPr lang="it-IT" sz="2200" baseline="30000" dirty="0">
                <a:latin typeface="Calibri" pitchFamily="34" charset="0"/>
                <a:ea typeface="ＭＳ Ｐゴシック" pitchFamily="-112" charset="-128"/>
                <a:cs typeface="Calibri" pitchFamily="34" charset="0"/>
              </a:rPr>
              <a:t>3</a:t>
            </a:r>
            <a:r>
              <a:rPr lang="it-IT" sz="2200" dirty="0">
                <a:latin typeface="Calibri" pitchFamily="34" charset="0"/>
                <a:ea typeface="ＭＳ Ｐゴシック" pitchFamily="-112" charset="-128"/>
                <a:cs typeface="Calibri" pitchFamily="34" charset="0"/>
              </a:rPr>
              <a:t>, </a:t>
            </a:r>
            <a:r>
              <a:rPr lang="it-IT" sz="2200" dirty="0" err="1">
                <a:latin typeface="Calibri" pitchFamily="34" charset="0"/>
                <a:ea typeface="ＭＳ Ｐゴシック" pitchFamily="-112" charset="-128"/>
                <a:cs typeface="Calibri" pitchFamily="34" charset="0"/>
              </a:rPr>
              <a:t>F</a:t>
            </a:r>
            <a:r>
              <a:rPr lang="it-IT" sz="2200" dirty="0">
                <a:latin typeface="Calibri" pitchFamily="34" charset="0"/>
                <a:ea typeface="ＭＳ Ｐゴシック" pitchFamily="-112" charset="-128"/>
                <a:cs typeface="Calibri" pitchFamily="34" charset="0"/>
              </a:rPr>
              <a:t>. Faita</a:t>
            </a:r>
            <a:r>
              <a:rPr lang="it-IT" sz="2200" baseline="30000" dirty="0">
                <a:latin typeface="Calibri" pitchFamily="34" charset="0"/>
                <a:ea typeface="ＭＳ Ｐゴシック" pitchFamily="-112" charset="-128"/>
                <a:cs typeface="Calibri" pitchFamily="34" charset="0"/>
              </a:rPr>
              <a:t>4</a:t>
            </a:r>
            <a:r>
              <a:rPr lang="it-IT" sz="2200" dirty="0">
                <a:latin typeface="Calibri" pitchFamily="34" charset="0"/>
                <a:ea typeface="ＭＳ Ｐゴシック" pitchFamily="-112" charset="-128"/>
                <a:cs typeface="Calibri" pitchFamily="34" charset="0"/>
              </a:rPr>
              <a:t>, P. Colombatto¹, </a:t>
            </a:r>
            <a:r>
              <a:rPr lang="it-IT" sz="2200" dirty="0" err="1">
                <a:latin typeface="Calibri" pitchFamily="34" charset="0"/>
                <a:ea typeface="ＭＳ Ｐゴシック" pitchFamily="-112" charset="-128"/>
                <a:cs typeface="Calibri" pitchFamily="34" charset="0"/>
              </a:rPr>
              <a:t>F</a:t>
            </a:r>
            <a:r>
              <a:rPr lang="it-IT" sz="2200" dirty="0">
                <a:latin typeface="Calibri" pitchFamily="34" charset="0"/>
                <a:ea typeface="ＭＳ Ｐゴシック" pitchFamily="-112" charset="-128"/>
                <a:cs typeface="Calibri" pitchFamily="34" charset="0"/>
              </a:rPr>
              <a:t>. Oliveri¹, M. Guariglia</a:t>
            </a:r>
            <a:r>
              <a:rPr lang="it-IT" sz="2200" baseline="30000" dirty="0">
                <a:latin typeface="Calibri" pitchFamily="34" charset="0"/>
                <a:ea typeface="ＭＳ Ｐゴシック" pitchFamily="-112" charset="-128"/>
                <a:cs typeface="Calibri" pitchFamily="34" charset="0"/>
              </a:rPr>
              <a:t>3</a:t>
            </a:r>
            <a:r>
              <a:rPr lang="it-IT" sz="2200" dirty="0">
                <a:latin typeface="Calibri" pitchFamily="34" charset="0"/>
                <a:ea typeface="ＭＳ Ｐゴシック" pitchFamily="-112" charset="-128"/>
                <a:cs typeface="Calibri" pitchFamily="34" charset="0"/>
              </a:rPr>
              <a:t>, G. Ricco¹, S. Gaia</a:t>
            </a:r>
            <a:r>
              <a:rPr lang="it-IT" sz="2200" baseline="30000" dirty="0">
                <a:latin typeface="Calibri" pitchFamily="34" charset="0"/>
                <a:ea typeface="ＭＳ Ｐゴシック" pitchFamily="-112" charset="-128"/>
                <a:cs typeface="Calibri" pitchFamily="34" charset="0"/>
              </a:rPr>
              <a:t>5</a:t>
            </a:r>
            <a:r>
              <a:rPr lang="it-IT" sz="2200" dirty="0">
                <a:latin typeface="Calibri" pitchFamily="34" charset="0"/>
                <a:ea typeface="ＭＳ Ｐゴシック" pitchFamily="-112" charset="-128"/>
                <a:cs typeface="Calibri" pitchFamily="34" charset="0"/>
              </a:rPr>
              <a:t>, V. Romagnoli¹, D. Cavallone¹, E. Rolle</a:t>
            </a:r>
            <a:r>
              <a:rPr lang="it-IT" sz="2200" baseline="30000" dirty="0">
                <a:latin typeface="Calibri" pitchFamily="34" charset="0"/>
                <a:ea typeface="ＭＳ Ｐゴシック" pitchFamily="-112" charset="-128"/>
                <a:cs typeface="Calibri" pitchFamily="34" charset="0"/>
              </a:rPr>
              <a:t>5</a:t>
            </a:r>
            <a:r>
              <a:rPr lang="it-IT" sz="2200" dirty="0">
                <a:latin typeface="Calibri" pitchFamily="34" charset="0"/>
                <a:ea typeface="ＭＳ Ｐゴシック" pitchFamily="-112" charset="-128"/>
                <a:cs typeface="Calibri" pitchFamily="34" charset="0"/>
              </a:rPr>
              <a:t>, P. Carucci</a:t>
            </a:r>
            <a:r>
              <a:rPr lang="it-IT" sz="2200" baseline="30000" dirty="0">
                <a:latin typeface="Calibri" pitchFamily="34" charset="0"/>
                <a:ea typeface="ＭＳ Ｐゴシック" pitchFamily="-112" charset="-128"/>
                <a:cs typeface="Calibri" pitchFamily="34" charset="0"/>
              </a:rPr>
              <a:t>5</a:t>
            </a:r>
            <a:r>
              <a:rPr lang="it-IT" sz="2200" dirty="0">
                <a:latin typeface="Calibri" pitchFamily="34" charset="0"/>
                <a:ea typeface="ＭＳ Ｐゴシック" pitchFamily="-112" charset="-128"/>
                <a:cs typeface="Calibri" pitchFamily="34" charset="0"/>
              </a:rPr>
              <a:t>, </a:t>
            </a:r>
            <a:r>
              <a:rPr lang="it-IT" sz="2200" dirty="0" err="1">
                <a:latin typeface="Calibri" pitchFamily="34" charset="0"/>
                <a:ea typeface="ＭＳ Ｐゴシック" pitchFamily="-112" charset="-128"/>
                <a:cs typeface="Calibri" pitchFamily="34" charset="0"/>
              </a:rPr>
              <a:t>F</a:t>
            </a:r>
            <a:r>
              <a:rPr lang="it-IT" sz="2200" dirty="0">
                <a:latin typeface="Calibri" pitchFamily="34" charset="0"/>
                <a:ea typeface="ＭＳ Ｐゴシック" pitchFamily="-112" charset="-128"/>
                <a:cs typeface="Calibri" pitchFamily="34" charset="0"/>
              </a:rPr>
              <a:t>. Bonino³ and M.R. Brunetto¹</a:t>
            </a:r>
            <a:r>
              <a:rPr lang="it-IT" sz="2200" baseline="30000" dirty="0">
                <a:latin typeface="Calibri" pitchFamily="34" charset="0"/>
                <a:ea typeface="ＭＳ Ｐゴシック" pitchFamily="-112" charset="-128"/>
                <a:cs typeface="Calibri" pitchFamily="34" charset="0"/>
              </a:rPr>
              <a:t>,6</a:t>
            </a:r>
          </a:p>
          <a:p>
            <a:pPr>
              <a:defRPr/>
            </a:pPr>
            <a:endParaRPr lang="en-GB" sz="2400" dirty="0">
              <a:latin typeface="Calibri" pitchFamily="34" charset="0"/>
              <a:ea typeface="ＭＳ Ｐゴシック" pitchFamily="-112" charset="-128"/>
              <a:cs typeface="Calibri" pitchFamily="34" charset="0"/>
            </a:endParaRPr>
          </a:p>
          <a:p>
            <a:pPr>
              <a:defRPr/>
            </a:pPr>
            <a:r>
              <a:rPr lang="en-US" sz="2000" baseline="30000" dirty="0">
                <a:latin typeface="Calibri" pitchFamily="34" charset="0"/>
                <a:ea typeface="ＭＳ Ｐゴシック" pitchFamily="-112" charset="-128"/>
                <a:cs typeface="Calibri" pitchFamily="34" charset="0"/>
              </a:rPr>
              <a:t>1</a:t>
            </a:r>
            <a:r>
              <a:rPr lang="en-US" sz="2000" dirty="0">
                <a:latin typeface="Calibri" pitchFamily="34" charset="0"/>
                <a:ea typeface="ＭＳ Ｐゴシック" pitchFamily="-112" charset="-128"/>
                <a:cs typeface="Calibri" pitchFamily="34" charset="0"/>
              </a:rPr>
              <a:t>Hepatology Unit, University Hospital of Pisa, Pisa, Italy; </a:t>
            </a:r>
            <a:r>
              <a:rPr lang="en-US" sz="2000" baseline="30000" dirty="0">
                <a:latin typeface="Calibri" pitchFamily="34" charset="0"/>
                <a:ea typeface="ＭＳ Ｐゴシック" pitchFamily="-112" charset="-128"/>
                <a:cs typeface="Calibri" pitchFamily="34" charset="0"/>
              </a:rPr>
              <a:t>2</a:t>
            </a:r>
            <a:r>
              <a:rPr lang="en-US" sz="2000" dirty="0">
                <a:latin typeface="Calibri" pitchFamily="34" charset="0"/>
                <a:ea typeface="ＭＳ Ｐゴシック" pitchFamily="-112" charset="-128"/>
                <a:cs typeface="Calibri" pitchFamily="34" charset="0"/>
              </a:rPr>
              <a:t>Center for Applied Medical Research, University of Navarra, Pamplona, Spain; </a:t>
            </a:r>
            <a:r>
              <a:rPr lang="it-IT" sz="2000" baseline="30000" dirty="0"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lang="it-IT" sz="2000" dirty="0">
                <a:latin typeface="Calibri" panose="020F0502020204030204" pitchFamily="34" charset="0"/>
                <a:cs typeface="Calibri" panose="020F0502020204030204" pitchFamily="34" charset="0"/>
              </a:rPr>
              <a:t>Department of </a:t>
            </a:r>
            <a:r>
              <a:rPr lang="it-IT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Medical</a:t>
            </a:r>
            <a:r>
              <a:rPr lang="it-IT" sz="2000" dirty="0">
                <a:latin typeface="Calibri" panose="020F0502020204030204" pitchFamily="34" charset="0"/>
                <a:cs typeface="Calibri" panose="020F0502020204030204" pitchFamily="34" charset="0"/>
              </a:rPr>
              <a:t> Sciences, University of Turin, Turin, </a:t>
            </a:r>
            <a:r>
              <a:rPr lang="it-IT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Italy</a:t>
            </a:r>
            <a:r>
              <a:rPr lang="it-IT" sz="2000" dirty="0">
                <a:latin typeface="Calibri" panose="020F0502020204030204" pitchFamily="34" charset="0"/>
                <a:cs typeface="Calibri" panose="020F0502020204030204" pitchFamily="34" charset="0"/>
              </a:rPr>
              <a:t>; </a:t>
            </a:r>
            <a:r>
              <a:rPr lang="en-US" sz="2000" baseline="30000" dirty="0">
                <a:latin typeface="Calibri" pitchFamily="34" charset="0"/>
                <a:ea typeface="ＭＳ Ｐゴシック" pitchFamily="-112" charset="-128"/>
                <a:cs typeface="Calibri" pitchFamily="34" charset="0"/>
              </a:rPr>
              <a:t>4</a:t>
            </a:r>
            <a:r>
              <a:rPr lang="en-US" sz="2000" dirty="0">
                <a:latin typeface="Calibri" pitchFamily="34" charset="0"/>
                <a:ea typeface="ＭＳ Ｐゴシック" pitchFamily="-112" charset="-128"/>
                <a:cs typeface="Calibri" pitchFamily="34" charset="0"/>
              </a:rPr>
              <a:t>Biostructure and Bioimaging Institute, National Research Council , Napoli, Italy;</a:t>
            </a:r>
          </a:p>
          <a:p>
            <a:pPr>
              <a:defRPr/>
            </a:pPr>
            <a:r>
              <a:rPr lang="it-IT" sz="2000" baseline="30000" dirty="0">
                <a:latin typeface="Calibri" panose="020F0502020204030204" pitchFamily="34" charset="0"/>
                <a:cs typeface="Calibri" panose="020F0502020204030204" pitchFamily="34" charset="0"/>
              </a:rPr>
              <a:t>5</a:t>
            </a:r>
            <a:r>
              <a:rPr lang="it-IT" sz="2000" dirty="0">
                <a:latin typeface="Calibri" panose="020F0502020204030204" pitchFamily="34" charset="0"/>
                <a:cs typeface="Calibri" panose="020F0502020204030204" pitchFamily="34" charset="0"/>
              </a:rPr>
              <a:t>Unit of </a:t>
            </a:r>
            <a:r>
              <a:rPr lang="it-IT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Gastroenterology</a:t>
            </a:r>
            <a:r>
              <a:rPr lang="it-IT" sz="2000" dirty="0">
                <a:latin typeface="Calibri" panose="020F0502020204030204" pitchFamily="34" charset="0"/>
                <a:cs typeface="Calibri" panose="020F0502020204030204" pitchFamily="34" charset="0"/>
              </a:rPr>
              <a:t>, Città della Salute e della Scienza – Molinette Hospital, Turin, </a:t>
            </a:r>
            <a:r>
              <a:rPr lang="it-IT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Italy</a:t>
            </a:r>
            <a:r>
              <a:rPr lang="it-IT" sz="2000" dirty="0">
                <a:latin typeface="Calibri" panose="020F0502020204030204" pitchFamily="34" charset="0"/>
                <a:cs typeface="Calibri" panose="020F0502020204030204" pitchFamily="34" charset="0"/>
              </a:rPr>
              <a:t>; </a:t>
            </a:r>
            <a:r>
              <a:rPr lang="it-IT" sz="2000" baseline="30000" dirty="0">
                <a:latin typeface="Calibri" panose="020F0502020204030204" pitchFamily="34" charset="0"/>
                <a:cs typeface="Calibri" panose="020F0502020204030204" pitchFamily="34" charset="0"/>
              </a:rPr>
              <a:t>6</a:t>
            </a:r>
            <a:r>
              <a:rPr lang="it-IT" sz="2000" dirty="0">
                <a:latin typeface="Calibri" panose="020F0502020204030204" pitchFamily="34" charset="0"/>
                <a:cs typeface="Calibri" panose="020F0502020204030204" pitchFamily="34" charset="0"/>
              </a:rPr>
              <a:t>Department of Clinical and </a:t>
            </a:r>
            <a:r>
              <a:rPr lang="it-IT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Experimental</a:t>
            </a:r>
            <a:r>
              <a:rPr lang="it-IT" sz="2000" dirty="0">
                <a:latin typeface="Calibri" panose="020F0502020204030204" pitchFamily="34" charset="0"/>
                <a:cs typeface="Calibri" panose="020F0502020204030204" pitchFamily="34" charset="0"/>
              </a:rPr>
              <a:t> Medicine, University of Pisa, Pisa, </a:t>
            </a:r>
            <a:r>
              <a:rPr lang="it-IT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Italy</a:t>
            </a:r>
            <a:endParaRPr lang="it-IT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C0EA36B6-B13C-4324-CA9B-D527406500CE}"/>
              </a:ext>
            </a:extLst>
          </p:cNvPr>
          <p:cNvSpPr txBox="1"/>
          <p:nvPr/>
        </p:nvSpPr>
        <p:spPr>
          <a:xfrm>
            <a:off x="1930400" y="62484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203205794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C54F7C-E647-BB8E-7EC3-ABADC44540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D84FD967-9D68-F0FA-003D-64870E947E05}"/>
              </a:ext>
            </a:extLst>
          </p:cNvPr>
          <p:cNvSpPr txBox="1"/>
          <p:nvPr/>
        </p:nvSpPr>
        <p:spPr>
          <a:xfrm>
            <a:off x="1930400" y="62484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/>
          </a:p>
        </p:txBody>
      </p:sp>
      <p:sp>
        <p:nvSpPr>
          <p:cNvPr id="5" name="Titolo 1">
            <a:extLst>
              <a:ext uri="{FF2B5EF4-FFF2-40B4-BE49-F238E27FC236}">
                <a16:creationId xmlns:a16="http://schemas.microsoft.com/office/drawing/2014/main" id="{F45CABE3-AC03-A42D-870F-5DBD2B4DF235}"/>
              </a:ext>
            </a:extLst>
          </p:cNvPr>
          <p:cNvSpPr txBox="1">
            <a:spLocks/>
          </p:cNvSpPr>
          <p:nvPr/>
        </p:nvSpPr>
        <p:spPr>
          <a:xfrm>
            <a:off x="562536" y="1042687"/>
            <a:ext cx="11066929" cy="662781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32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Conflict</a:t>
            </a:r>
            <a:r>
              <a:rPr lang="it-IT" sz="32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of </a:t>
            </a:r>
            <a:r>
              <a:rPr lang="it-IT" sz="32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interest</a:t>
            </a:r>
            <a:endParaRPr lang="it-IT" sz="3200" b="1" dirty="0">
              <a:solidFill>
                <a:srgbClr val="205E7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991669E7-CAD7-41D4-71F5-E5BBCC9FE4EE}"/>
              </a:ext>
            </a:extLst>
          </p:cNvPr>
          <p:cNvSpPr txBox="1"/>
          <p:nvPr/>
        </p:nvSpPr>
        <p:spPr>
          <a:xfrm>
            <a:off x="4493942" y="3244334"/>
            <a:ext cx="26048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I </a:t>
            </a:r>
            <a:r>
              <a:rPr lang="it-IT" dirty="0" err="1"/>
              <a:t>have</a:t>
            </a:r>
            <a:r>
              <a:rPr lang="it-IT" dirty="0"/>
              <a:t> </a:t>
            </a:r>
            <a:r>
              <a:rPr lang="it-IT" dirty="0" err="1"/>
              <a:t>nothing</a:t>
            </a:r>
            <a:r>
              <a:rPr lang="it-IT" dirty="0"/>
              <a:t> to </a:t>
            </a:r>
            <a:r>
              <a:rPr lang="it-IT" dirty="0" err="1"/>
              <a:t>declare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26657395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>
            <a:extLst>
              <a:ext uri="{FF2B5EF4-FFF2-40B4-BE49-F238E27FC236}">
                <a16:creationId xmlns:a16="http://schemas.microsoft.com/office/drawing/2014/main" id="{87A4F3C8-95A7-8E61-E97D-9538323AA63A}"/>
              </a:ext>
            </a:extLst>
          </p:cNvPr>
          <p:cNvSpPr txBox="1">
            <a:spLocks/>
          </p:cNvSpPr>
          <p:nvPr/>
        </p:nvSpPr>
        <p:spPr>
          <a:xfrm>
            <a:off x="562536" y="1042687"/>
            <a:ext cx="11066929" cy="662781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32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Prognostic</a:t>
            </a:r>
            <a:r>
              <a:rPr lang="it-IT" sz="32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32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heterogeneity</a:t>
            </a:r>
            <a:r>
              <a:rPr lang="it-IT" sz="32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in </a:t>
            </a:r>
            <a:r>
              <a:rPr lang="it-IT" sz="32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hepatocellular</a:t>
            </a:r>
            <a:r>
              <a:rPr lang="it-IT" sz="32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carcinoma</a:t>
            </a:r>
          </a:p>
        </p:txBody>
      </p:sp>
      <p:pic>
        <p:nvPicPr>
          <p:cNvPr id="17" name="Immagine 16" descr="Immagine che contiene testo, diagramma, schermata, Piano&#10;&#10;Il contenuto generato dall'IA potrebbe non essere corretto.">
            <a:extLst>
              <a:ext uri="{FF2B5EF4-FFF2-40B4-BE49-F238E27FC236}">
                <a16:creationId xmlns:a16="http://schemas.microsoft.com/office/drawing/2014/main" id="{4E29F5EC-1A90-0DA4-7C36-EA9FB674BB5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0035" b="35923"/>
          <a:stretch>
            <a:fillRect/>
          </a:stretch>
        </p:blipFill>
        <p:spPr>
          <a:xfrm>
            <a:off x="562535" y="1582533"/>
            <a:ext cx="10268301" cy="3625202"/>
          </a:xfrm>
          <a:prstGeom prst="rect">
            <a:avLst/>
          </a:prstGeom>
        </p:spPr>
      </p:pic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955DCC7B-978B-8EB4-5F75-2E73E21E90B6}"/>
              </a:ext>
            </a:extLst>
          </p:cNvPr>
          <p:cNvSpPr txBox="1"/>
          <p:nvPr/>
        </p:nvSpPr>
        <p:spPr>
          <a:xfrm>
            <a:off x="562535" y="5283203"/>
            <a:ext cx="10268301" cy="1563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sz="2200" dirty="0" err="1">
                <a:solidFill>
                  <a:srgbClr val="28282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Prognosis</a:t>
            </a:r>
            <a:r>
              <a:rPr lang="it-IT" sz="2200" dirty="0">
                <a:solidFill>
                  <a:srgbClr val="28282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in </a:t>
            </a:r>
            <a:r>
              <a:rPr lang="it-IT" sz="2200" dirty="0" err="1">
                <a:solidFill>
                  <a:srgbClr val="28282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Hepatocellular</a:t>
            </a:r>
            <a:r>
              <a:rPr lang="it-IT" sz="2200" dirty="0">
                <a:solidFill>
                  <a:srgbClr val="28282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Carcinoma  </a:t>
            </a:r>
            <a:r>
              <a:rPr lang="it-IT" sz="2200" dirty="0" err="1">
                <a:solidFill>
                  <a:srgbClr val="28282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is</a:t>
            </a:r>
            <a:r>
              <a:rPr lang="it-IT" sz="2200" dirty="0">
                <a:solidFill>
                  <a:srgbClr val="28282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200" dirty="0" err="1">
                <a:solidFill>
                  <a:srgbClr val="28282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mainly</a:t>
            </a:r>
            <a:r>
              <a:rPr lang="it-IT" sz="2200" dirty="0">
                <a:solidFill>
                  <a:srgbClr val="28282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200" dirty="0" err="1">
                <a:solidFill>
                  <a:srgbClr val="28282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based</a:t>
            </a:r>
            <a:r>
              <a:rPr lang="it-IT" sz="2200" dirty="0">
                <a:solidFill>
                  <a:srgbClr val="28282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on BCLC </a:t>
            </a:r>
            <a:r>
              <a:rPr lang="it-IT" sz="2200" dirty="0" err="1">
                <a:solidFill>
                  <a:srgbClr val="28282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staging</a:t>
            </a:r>
            <a:endParaRPr lang="it-IT" sz="2200" dirty="0">
              <a:solidFill>
                <a:srgbClr val="28282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sz="2200" dirty="0">
                <a:solidFill>
                  <a:srgbClr val="28282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BCLC </a:t>
            </a:r>
            <a:r>
              <a:rPr lang="it-IT" sz="2200" dirty="0" err="1">
                <a:solidFill>
                  <a:srgbClr val="28282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integrates</a:t>
            </a:r>
            <a:r>
              <a:rPr lang="it-IT" sz="2200" dirty="0">
                <a:solidFill>
                  <a:srgbClr val="28282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200" dirty="0" err="1">
                <a:solidFill>
                  <a:srgbClr val="28282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tumour</a:t>
            </a:r>
            <a:r>
              <a:rPr lang="it-IT" sz="2200" dirty="0">
                <a:solidFill>
                  <a:srgbClr val="28282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burden and </a:t>
            </a:r>
            <a:r>
              <a:rPr lang="it-IT" sz="2200" dirty="0" err="1">
                <a:solidFill>
                  <a:srgbClr val="28282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liver</a:t>
            </a:r>
            <a:r>
              <a:rPr lang="it-IT" sz="2200" dirty="0">
                <a:solidFill>
                  <a:srgbClr val="28282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200" dirty="0" err="1">
                <a:solidFill>
                  <a:srgbClr val="28282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function</a:t>
            </a:r>
            <a:r>
              <a:rPr lang="it-IT" sz="2200" dirty="0">
                <a:solidFill>
                  <a:srgbClr val="28282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to guide treatment </a:t>
            </a:r>
            <a:r>
              <a:rPr lang="it-IT" sz="2200" dirty="0" err="1">
                <a:solidFill>
                  <a:srgbClr val="28282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allocation</a:t>
            </a:r>
            <a:endParaRPr lang="it-IT" sz="2200" dirty="0">
              <a:solidFill>
                <a:srgbClr val="28282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sz="2200" dirty="0" err="1">
                <a:solidFill>
                  <a:srgbClr val="28282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However</a:t>
            </a:r>
            <a:r>
              <a:rPr lang="it-IT" sz="2200" dirty="0">
                <a:solidFill>
                  <a:srgbClr val="28282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lang="it-IT" sz="2200" dirty="0" err="1">
                <a:solidFill>
                  <a:srgbClr val="28282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tumour</a:t>
            </a:r>
            <a:r>
              <a:rPr lang="it-IT" sz="2200" dirty="0">
                <a:solidFill>
                  <a:srgbClr val="28282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200" dirty="0" err="1">
                <a:solidFill>
                  <a:srgbClr val="28282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biology</a:t>
            </a:r>
            <a:r>
              <a:rPr lang="it-IT" sz="2200" dirty="0">
                <a:solidFill>
                  <a:srgbClr val="28282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200" dirty="0" err="1">
                <a:solidFill>
                  <a:srgbClr val="28282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is</a:t>
            </a:r>
            <a:r>
              <a:rPr lang="it-IT" sz="2200" dirty="0">
                <a:solidFill>
                  <a:srgbClr val="28282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200" dirty="0" err="1">
                <a:solidFill>
                  <a:srgbClr val="28282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only</a:t>
            </a:r>
            <a:r>
              <a:rPr lang="it-IT" sz="2200" dirty="0">
                <a:solidFill>
                  <a:srgbClr val="28282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200" dirty="0" err="1">
                <a:solidFill>
                  <a:srgbClr val="28282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partially</a:t>
            </a:r>
            <a:r>
              <a:rPr lang="it-IT" sz="2200" dirty="0">
                <a:solidFill>
                  <a:srgbClr val="28282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200" dirty="0" err="1">
                <a:solidFill>
                  <a:srgbClr val="28282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captured</a:t>
            </a:r>
            <a:r>
              <a:rPr lang="it-IT" sz="2200" dirty="0">
                <a:solidFill>
                  <a:srgbClr val="28282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by BCLC </a:t>
            </a:r>
            <a:r>
              <a:rPr lang="it-IT" sz="2200" dirty="0" err="1">
                <a:solidFill>
                  <a:srgbClr val="28282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staging</a:t>
            </a:r>
            <a:r>
              <a:rPr lang="it-IT" sz="2200" dirty="0">
                <a:solidFill>
                  <a:srgbClr val="28282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system</a:t>
            </a:r>
          </a:p>
        </p:txBody>
      </p:sp>
    </p:spTree>
    <p:extLst>
      <p:ext uri="{BB962C8B-B14F-4D97-AF65-F5344CB8AC3E}">
        <p14:creationId xmlns:p14="http://schemas.microsoft.com/office/powerpoint/2010/main" val="1203205794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AE3345-A528-92A7-E25D-6307E1E4EA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>
            <a:extLst>
              <a:ext uri="{FF2B5EF4-FFF2-40B4-BE49-F238E27FC236}">
                <a16:creationId xmlns:a16="http://schemas.microsoft.com/office/drawing/2014/main" id="{CEA7A101-A9D1-A860-239B-9EE337D5C9FF}"/>
              </a:ext>
            </a:extLst>
          </p:cNvPr>
          <p:cNvSpPr txBox="1">
            <a:spLocks/>
          </p:cNvSpPr>
          <p:nvPr/>
        </p:nvSpPr>
        <p:spPr>
          <a:xfrm>
            <a:off x="562536" y="1178151"/>
            <a:ext cx="11066929" cy="662781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32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Can </a:t>
            </a:r>
            <a:r>
              <a:rPr lang="it-IT" sz="32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biomarkers</a:t>
            </a:r>
            <a:r>
              <a:rPr lang="it-IT" sz="32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32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improve</a:t>
            </a:r>
            <a:r>
              <a:rPr lang="it-IT" sz="32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32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prognostic</a:t>
            </a:r>
            <a:r>
              <a:rPr lang="it-IT" sz="32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32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stratification</a:t>
            </a:r>
            <a:r>
              <a:rPr lang="it-IT" sz="32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in HCC?</a:t>
            </a:r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19D1ECD7-C4DF-452E-1C26-9DCE9D67B58B}"/>
              </a:ext>
            </a:extLst>
          </p:cNvPr>
          <p:cNvSpPr/>
          <p:nvPr/>
        </p:nvSpPr>
        <p:spPr>
          <a:xfrm>
            <a:off x="984808" y="1993530"/>
            <a:ext cx="2653982" cy="1401586"/>
          </a:xfrm>
          <a:prstGeom prst="rect">
            <a:avLst/>
          </a:prstGeom>
          <a:solidFill>
            <a:srgbClr val="F6F8F9"/>
          </a:solidFill>
          <a:ln w="28575">
            <a:solidFill>
              <a:srgbClr val="205E7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it-IT" sz="30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AFP</a:t>
            </a:r>
          </a:p>
          <a:p>
            <a:pPr algn="ctr"/>
            <a:r>
              <a:rPr lang="it-IT" sz="2200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Alpha-</a:t>
            </a:r>
            <a:r>
              <a:rPr lang="it-IT" sz="2200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fetoprotein</a:t>
            </a:r>
            <a:endParaRPr lang="it-IT" sz="2200" dirty="0">
              <a:solidFill>
                <a:srgbClr val="205E7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ECE90C8E-42B0-8981-BBB3-4CB57BC799ED}"/>
              </a:ext>
            </a:extLst>
          </p:cNvPr>
          <p:cNvSpPr/>
          <p:nvPr/>
        </p:nvSpPr>
        <p:spPr>
          <a:xfrm>
            <a:off x="4623598" y="1993530"/>
            <a:ext cx="2908801" cy="1401587"/>
          </a:xfrm>
          <a:prstGeom prst="rect">
            <a:avLst/>
          </a:prstGeom>
          <a:solidFill>
            <a:srgbClr val="F6F8F9"/>
          </a:solidFill>
          <a:ln w="28575">
            <a:solidFill>
              <a:srgbClr val="205E7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it-IT" sz="30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PIVKA-II</a:t>
            </a:r>
          </a:p>
          <a:p>
            <a:r>
              <a:rPr lang="it-IT" sz="2200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Prothrombin</a:t>
            </a:r>
            <a:r>
              <a:rPr lang="it-IT" sz="2200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200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induced</a:t>
            </a:r>
            <a:r>
              <a:rPr lang="it-IT" sz="2200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by </a:t>
            </a:r>
            <a:r>
              <a:rPr lang="it-IT" sz="2200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vitamin</a:t>
            </a:r>
            <a:r>
              <a:rPr lang="it-IT" sz="2200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K </a:t>
            </a:r>
            <a:r>
              <a:rPr lang="it-IT" sz="2200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absence</a:t>
            </a:r>
            <a:endParaRPr lang="it-IT" sz="2200" dirty="0">
              <a:solidFill>
                <a:srgbClr val="205E7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9C9F3F9A-4D5F-5A65-B8BF-721BA0DC64F1}"/>
              </a:ext>
            </a:extLst>
          </p:cNvPr>
          <p:cNvSpPr/>
          <p:nvPr/>
        </p:nvSpPr>
        <p:spPr>
          <a:xfrm>
            <a:off x="8639870" y="1993530"/>
            <a:ext cx="2689985" cy="1401586"/>
          </a:xfrm>
          <a:prstGeom prst="rect">
            <a:avLst/>
          </a:prstGeom>
          <a:solidFill>
            <a:srgbClr val="F6F8F9"/>
          </a:solidFill>
          <a:ln w="28575">
            <a:solidFill>
              <a:srgbClr val="205E7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it-IT" sz="30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GPC-3</a:t>
            </a:r>
          </a:p>
          <a:p>
            <a:pPr algn="ctr"/>
            <a:r>
              <a:rPr lang="it-IT" sz="2200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Glypican-3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5AEFA8B4-4CB4-5823-D3A1-A099E0C203AB}"/>
              </a:ext>
            </a:extLst>
          </p:cNvPr>
          <p:cNvSpPr txBox="1"/>
          <p:nvPr/>
        </p:nvSpPr>
        <p:spPr>
          <a:xfrm>
            <a:off x="984808" y="3719763"/>
            <a:ext cx="26539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>
                <a:solidFill>
                  <a:srgbClr val="2B2B2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Marker of </a:t>
            </a:r>
            <a:r>
              <a:rPr lang="it-IT" sz="2000" dirty="0" err="1">
                <a:solidFill>
                  <a:srgbClr val="2B2B2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hepatocyte</a:t>
            </a:r>
            <a:r>
              <a:rPr lang="it-IT" sz="2000" dirty="0">
                <a:solidFill>
                  <a:srgbClr val="2B2B2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000" dirty="0" err="1">
                <a:solidFill>
                  <a:srgbClr val="2B2B2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regeneration</a:t>
            </a:r>
            <a:endParaRPr lang="it-IT" sz="2000" dirty="0">
              <a:solidFill>
                <a:srgbClr val="2B2B2B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it-IT" sz="2000" dirty="0">
                <a:solidFill>
                  <a:srgbClr val="2B2B2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and </a:t>
            </a:r>
            <a:r>
              <a:rPr lang="it-IT" sz="2000" dirty="0" err="1">
                <a:solidFill>
                  <a:srgbClr val="2B2B2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tumour</a:t>
            </a:r>
            <a:r>
              <a:rPr lang="it-IT" sz="2000" dirty="0">
                <a:solidFill>
                  <a:srgbClr val="2B2B2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burden</a:t>
            </a: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CA2B1B3D-45CF-0C6F-7F64-2EE0CC4F0686}"/>
              </a:ext>
            </a:extLst>
          </p:cNvPr>
          <p:cNvSpPr txBox="1"/>
          <p:nvPr/>
        </p:nvSpPr>
        <p:spPr>
          <a:xfrm>
            <a:off x="8517204" y="3719763"/>
            <a:ext cx="333951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 err="1">
                <a:solidFill>
                  <a:srgbClr val="2B2B2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Heparan-sulfate</a:t>
            </a:r>
            <a:r>
              <a:rPr lang="it-IT" sz="2000" dirty="0">
                <a:solidFill>
                  <a:srgbClr val="2B2B2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000" dirty="0" err="1">
                <a:solidFill>
                  <a:srgbClr val="2B2B2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proteoglycan</a:t>
            </a:r>
            <a:r>
              <a:rPr lang="it-IT" sz="2000" dirty="0">
                <a:solidFill>
                  <a:srgbClr val="2B2B2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000" dirty="0" err="1">
                <a:solidFill>
                  <a:srgbClr val="2B2B2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involved</a:t>
            </a:r>
            <a:r>
              <a:rPr lang="it-IT" sz="2000" dirty="0">
                <a:solidFill>
                  <a:srgbClr val="2B2B2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in HCC </a:t>
            </a:r>
            <a:r>
              <a:rPr lang="it-IT" sz="2000" dirty="0" err="1">
                <a:solidFill>
                  <a:srgbClr val="2B2B2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cell</a:t>
            </a:r>
            <a:r>
              <a:rPr lang="it-IT" sz="2000" dirty="0">
                <a:solidFill>
                  <a:srgbClr val="2B2B2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lang="it-IT" sz="2000" dirty="0" err="1">
                <a:solidFill>
                  <a:srgbClr val="2B2B2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growth</a:t>
            </a:r>
            <a:r>
              <a:rPr lang="it-IT" sz="2000" dirty="0">
                <a:solidFill>
                  <a:srgbClr val="2B2B2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and </a:t>
            </a:r>
            <a:r>
              <a:rPr lang="it-IT" sz="2000" dirty="0" err="1">
                <a:solidFill>
                  <a:srgbClr val="2B2B2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differentiation</a:t>
            </a:r>
            <a:endParaRPr lang="it-IT" sz="2000" dirty="0">
              <a:solidFill>
                <a:srgbClr val="2B2B2B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0B321D58-1231-FCAB-5510-E2EBA000D31B}"/>
              </a:ext>
            </a:extLst>
          </p:cNvPr>
          <p:cNvSpPr txBox="1"/>
          <p:nvPr/>
        </p:nvSpPr>
        <p:spPr>
          <a:xfrm>
            <a:off x="4623596" y="3719763"/>
            <a:ext cx="29088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>
                <a:solidFill>
                  <a:srgbClr val="2B2B2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Marker of </a:t>
            </a:r>
            <a:r>
              <a:rPr lang="it-IT" sz="2000" dirty="0" err="1">
                <a:solidFill>
                  <a:srgbClr val="2B2B2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vascular</a:t>
            </a:r>
            <a:r>
              <a:rPr lang="it-IT" sz="2000" dirty="0">
                <a:solidFill>
                  <a:srgbClr val="2B2B2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000" dirty="0" err="1">
                <a:solidFill>
                  <a:srgbClr val="2B2B2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invasion</a:t>
            </a:r>
            <a:r>
              <a:rPr lang="it-IT" sz="2000" dirty="0">
                <a:solidFill>
                  <a:srgbClr val="2B2B2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and aggressive </a:t>
            </a:r>
            <a:r>
              <a:rPr lang="it-IT" sz="2000" dirty="0" err="1">
                <a:solidFill>
                  <a:srgbClr val="2B2B2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tumor</a:t>
            </a:r>
            <a:r>
              <a:rPr lang="it-IT" sz="2000" dirty="0">
                <a:solidFill>
                  <a:srgbClr val="2B2B2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000" dirty="0" err="1">
                <a:solidFill>
                  <a:srgbClr val="2B2B2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biology</a:t>
            </a:r>
            <a:endParaRPr lang="it-IT" sz="2000" dirty="0">
              <a:solidFill>
                <a:srgbClr val="2B2B2B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5980356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6B54C6-81E4-4C63-1E20-3FECD55288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78B37E2-8775-E898-25FA-94489BC0ADC7}"/>
              </a:ext>
            </a:extLst>
          </p:cNvPr>
          <p:cNvSpPr txBox="1">
            <a:spLocks/>
          </p:cNvSpPr>
          <p:nvPr/>
        </p:nvSpPr>
        <p:spPr>
          <a:xfrm>
            <a:off x="263265" y="1218340"/>
            <a:ext cx="11629465" cy="662781"/>
          </a:xfrm>
          <a:prstGeom prst="rect">
            <a:avLst/>
          </a:prstGeom>
        </p:spPr>
        <p:txBody>
          <a:bodyPr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32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Aim</a:t>
            </a:r>
            <a:r>
              <a:rPr lang="it-IT" sz="32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of the Study</a:t>
            </a:r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8807754D-A170-93C6-CF3E-51B3EC63CBEA}"/>
              </a:ext>
            </a:extLst>
          </p:cNvPr>
          <p:cNvSpPr/>
          <p:nvPr/>
        </p:nvSpPr>
        <p:spPr>
          <a:xfrm>
            <a:off x="1003654" y="2292165"/>
            <a:ext cx="10184692" cy="2273670"/>
          </a:xfrm>
          <a:prstGeom prst="rect">
            <a:avLst/>
          </a:prstGeom>
          <a:solidFill>
            <a:srgbClr val="F6F8F9"/>
          </a:solidFill>
          <a:ln w="25400">
            <a:solidFill>
              <a:srgbClr val="205E7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4320"/>
              </a:lnSpc>
            </a:pPr>
            <a:r>
              <a:rPr lang="it-IT" sz="3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 </a:t>
            </a:r>
            <a:r>
              <a:rPr lang="it-IT" sz="32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evaluate</a:t>
            </a:r>
            <a:r>
              <a:rPr lang="it-IT" sz="3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the </a:t>
            </a:r>
            <a:r>
              <a:rPr lang="it-IT" sz="32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independent</a:t>
            </a:r>
            <a:r>
              <a:rPr lang="it-IT" sz="3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32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prognostic</a:t>
            </a:r>
            <a:r>
              <a:rPr lang="it-IT" sz="3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32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value</a:t>
            </a:r>
            <a:r>
              <a:rPr lang="it-IT" sz="3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of </a:t>
            </a:r>
            <a:r>
              <a:rPr lang="it-IT" sz="32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AFP</a:t>
            </a:r>
            <a:r>
              <a:rPr lang="it-IT" sz="3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it-IT" sz="32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PIVKA-II</a:t>
            </a:r>
            <a:r>
              <a:rPr lang="it-IT" sz="3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and </a:t>
            </a:r>
            <a:r>
              <a:rPr lang="it-IT" sz="32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GPC-3</a:t>
            </a:r>
            <a:r>
              <a:rPr lang="it-IT" sz="3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in a </a:t>
            </a:r>
            <a:r>
              <a:rPr lang="it-IT" sz="32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multicenter</a:t>
            </a:r>
            <a:r>
              <a:rPr lang="it-IT" sz="3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32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real</a:t>
            </a:r>
            <a:r>
              <a:rPr lang="it-IT" sz="3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-world </a:t>
            </a:r>
            <a:r>
              <a:rPr lang="it-IT" sz="32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cohort</a:t>
            </a:r>
            <a:r>
              <a:rPr lang="it-IT" sz="3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of </a:t>
            </a:r>
            <a:r>
              <a:rPr lang="it-IT" sz="32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patients</a:t>
            </a:r>
            <a:r>
              <a:rPr lang="it-IT" sz="3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with </a:t>
            </a:r>
            <a:r>
              <a:rPr lang="it-IT" sz="32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Hepatocellular</a:t>
            </a:r>
            <a:r>
              <a:rPr lang="it-IT" sz="3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Carcinoma.</a:t>
            </a:r>
            <a:endParaRPr lang="it-IT" sz="24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036464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DF195D-CD6F-16C3-5596-969B6D67EC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25A9220-A7B8-C23B-43F6-A37BA1B7FA8E}"/>
              </a:ext>
            </a:extLst>
          </p:cNvPr>
          <p:cNvSpPr txBox="1">
            <a:spLocks/>
          </p:cNvSpPr>
          <p:nvPr/>
        </p:nvSpPr>
        <p:spPr>
          <a:xfrm>
            <a:off x="3058161" y="1122180"/>
            <a:ext cx="6075678" cy="662781"/>
          </a:xfrm>
          <a:prstGeom prst="rect">
            <a:avLst/>
          </a:prstGeom>
        </p:spPr>
        <p:txBody>
          <a:bodyPr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32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Study design</a:t>
            </a:r>
          </a:p>
        </p:txBody>
      </p:sp>
      <p:sp>
        <p:nvSpPr>
          <p:cNvPr id="16" name="Rettangolo con angoli arrotondati 15">
            <a:extLst>
              <a:ext uri="{FF2B5EF4-FFF2-40B4-BE49-F238E27FC236}">
                <a16:creationId xmlns:a16="http://schemas.microsoft.com/office/drawing/2014/main" id="{332BC8BF-249C-7628-0E21-CC2932234BE6}"/>
              </a:ext>
            </a:extLst>
          </p:cNvPr>
          <p:cNvSpPr/>
          <p:nvPr/>
        </p:nvSpPr>
        <p:spPr>
          <a:xfrm>
            <a:off x="491067" y="1810140"/>
            <a:ext cx="5604933" cy="1115415"/>
          </a:xfrm>
          <a:prstGeom prst="roundRect">
            <a:avLst>
              <a:gd name="adj" fmla="val 18286"/>
            </a:avLst>
          </a:prstGeom>
          <a:solidFill>
            <a:srgbClr val="F6F8F9"/>
          </a:solidFill>
          <a:ln w="12700">
            <a:solidFill>
              <a:srgbClr val="205E7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0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Multicenter</a:t>
            </a:r>
            <a:r>
              <a:rPr lang="it-IT" sz="20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0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Retrospective</a:t>
            </a:r>
            <a:r>
              <a:rPr lang="it-IT" sz="20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0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Cohort</a:t>
            </a:r>
            <a:endParaRPr lang="it-IT" sz="2000" b="1" dirty="0">
              <a:solidFill>
                <a:srgbClr val="205E7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it-IT" sz="2000" b="1" dirty="0">
                <a:solidFill>
                  <a:srgbClr val="28282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605 </a:t>
            </a:r>
            <a:r>
              <a:rPr lang="it-IT" sz="2000" b="1" dirty="0" err="1">
                <a:solidFill>
                  <a:srgbClr val="28282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patients</a:t>
            </a:r>
            <a:r>
              <a:rPr lang="it-IT" sz="2000" b="1" dirty="0">
                <a:solidFill>
                  <a:srgbClr val="28282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with </a:t>
            </a:r>
            <a:r>
              <a:rPr lang="it-IT" sz="2000" b="1" dirty="0" err="1">
                <a:solidFill>
                  <a:srgbClr val="28282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newly</a:t>
            </a:r>
            <a:r>
              <a:rPr lang="it-IT" sz="2000" b="1" dirty="0">
                <a:solidFill>
                  <a:srgbClr val="28282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000" b="1" dirty="0" err="1">
                <a:solidFill>
                  <a:srgbClr val="28282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diagnosed</a:t>
            </a:r>
            <a:r>
              <a:rPr lang="it-IT" sz="2000" b="1" dirty="0">
                <a:solidFill>
                  <a:srgbClr val="28282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HCC</a:t>
            </a:r>
          </a:p>
          <a:p>
            <a:pPr algn="ctr"/>
            <a:r>
              <a:rPr lang="it-IT" dirty="0">
                <a:solidFill>
                  <a:srgbClr val="5A5A5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Pisa University Hospital • Turin University Hospital</a:t>
            </a:r>
          </a:p>
          <a:p>
            <a:pPr algn="ctr"/>
            <a:r>
              <a:rPr lang="it-IT" sz="1600" i="1" dirty="0" err="1">
                <a:solidFill>
                  <a:srgbClr val="6E6E6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January</a:t>
            </a:r>
            <a:r>
              <a:rPr lang="it-IT" sz="1600" i="1" dirty="0">
                <a:solidFill>
                  <a:srgbClr val="6E6E6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2010 – </a:t>
            </a:r>
            <a:r>
              <a:rPr lang="it-IT" sz="1600" i="1" dirty="0" err="1">
                <a:solidFill>
                  <a:srgbClr val="6E6E6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January</a:t>
            </a:r>
            <a:r>
              <a:rPr lang="it-IT" sz="1600" i="1" dirty="0">
                <a:solidFill>
                  <a:srgbClr val="6E6E6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2024</a:t>
            </a:r>
          </a:p>
        </p:txBody>
      </p:sp>
      <p:sp>
        <p:nvSpPr>
          <p:cNvPr id="17" name="Rettangolo con angoli arrotondati 16">
            <a:extLst>
              <a:ext uri="{FF2B5EF4-FFF2-40B4-BE49-F238E27FC236}">
                <a16:creationId xmlns:a16="http://schemas.microsoft.com/office/drawing/2014/main" id="{DB104412-AC67-5CB5-D2C9-BA858F33F2F3}"/>
              </a:ext>
            </a:extLst>
          </p:cNvPr>
          <p:cNvSpPr/>
          <p:nvPr/>
        </p:nvSpPr>
        <p:spPr>
          <a:xfrm>
            <a:off x="440795" y="3518830"/>
            <a:ext cx="5604933" cy="1115416"/>
          </a:xfrm>
          <a:prstGeom prst="roundRect">
            <a:avLst>
              <a:gd name="adj" fmla="val 18286"/>
            </a:avLst>
          </a:prstGeom>
          <a:solidFill>
            <a:srgbClr val="F6F8F9"/>
          </a:solidFill>
          <a:ln w="12700">
            <a:solidFill>
              <a:srgbClr val="205E7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1" i="0" u="none" strike="noStrike" kern="1200" cap="none" spc="0" normalizeH="0" baseline="0" noProof="0" dirty="0">
                <a:ln>
                  <a:noFill/>
                </a:ln>
                <a:solidFill>
                  <a:srgbClr val="205E75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Baseline </a:t>
            </a:r>
            <a:r>
              <a:rPr kumimoji="0" lang="it-IT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205E75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Assessment</a:t>
            </a:r>
            <a:endParaRPr kumimoji="0" lang="it-IT" sz="2000" b="1" i="0" u="none" strike="noStrike" kern="1200" cap="none" spc="0" normalizeH="0" baseline="0" noProof="0" dirty="0">
              <a:ln>
                <a:noFill/>
              </a:ln>
              <a:solidFill>
                <a:srgbClr val="205E75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0" i="0" u="none" strike="noStrike" kern="1200" cap="none" spc="0" normalizeH="0" baseline="0" noProof="0" dirty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Clinical, </a:t>
            </a:r>
            <a:r>
              <a:rPr kumimoji="0" lang="it-IT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biochemical</a:t>
            </a:r>
            <a:r>
              <a:rPr kumimoji="0" lang="it-IT" sz="2000" b="0" i="0" u="none" strike="noStrike" kern="1200" cap="none" spc="0" normalizeH="0" baseline="0" noProof="0" dirty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and imaging </a:t>
            </a:r>
            <a:r>
              <a:rPr kumimoji="0" lang="it-IT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variables</a:t>
            </a:r>
            <a:endParaRPr kumimoji="0" lang="it-IT" sz="2000" b="0" i="0" u="none" strike="noStrike" kern="1200" cap="none" spc="0" normalizeH="0" baseline="0" noProof="0" dirty="0">
              <a:ln>
                <a:noFill/>
              </a:ln>
              <a:solidFill>
                <a:srgbClr val="2B2B2B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0" i="0" u="none" strike="noStrike" kern="1200" cap="none" spc="0" normalizeH="0" baseline="0" noProof="0" dirty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AFP • PIVKA-II • GPC-3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600" b="0" i="1" u="none" strike="noStrike" kern="1200" cap="none" spc="0" normalizeH="0" baseline="0" noProof="0" dirty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kumimoji="0" lang="it-IT" sz="1600" b="0" i="1" u="none" strike="noStrike" kern="1200" cap="none" spc="0" normalizeH="0" baseline="0" noProof="0" dirty="0" err="1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as</a:t>
            </a:r>
            <a:r>
              <a:rPr kumimoji="0" lang="it-IT" sz="1600" b="0" i="1" u="none" strike="noStrike" kern="1200" cap="none" spc="0" normalizeH="0" baseline="0" noProof="0" dirty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it-IT" sz="1600" b="0" i="1" u="none" strike="noStrike" kern="1200" cap="none" spc="0" normalizeH="0" baseline="0" noProof="0" dirty="0" err="1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continuos</a:t>
            </a:r>
            <a:r>
              <a:rPr kumimoji="0" lang="it-IT" sz="1600" b="0" i="1" u="none" strike="noStrike" kern="1200" cap="none" spc="0" normalizeH="0" baseline="0" noProof="0" dirty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and </a:t>
            </a:r>
            <a:r>
              <a:rPr kumimoji="0" lang="it-IT" sz="1600" b="0" i="1" u="none" strike="noStrike" kern="1200" cap="none" spc="0" normalizeH="0" baseline="0" noProof="0" dirty="0" err="1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categorical</a:t>
            </a:r>
            <a:r>
              <a:rPr kumimoji="0" lang="it-IT" sz="1600" b="0" i="1" u="none" strike="noStrike" kern="1200" cap="none" spc="0" normalizeH="0" baseline="0" noProof="0" dirty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it-IT" sz="1600" b="0" i="1" u="none" strike="noStrike" kern="1200" cap="none" spc="0" normalizeH="0" baseline="0" noProof="0" dirty="0" err="1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variables</a:t>
            </a:r>
            <a:r>
              <a:rPr kumimoji="0" lang="it-IT" sz="1600" b="0" i="1" u="none" strike="noStrike" kern="1200" cap="none" spc="0" normalizeH="0" baseline="0" noProof="0" dirty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it-IT" sz="1600" i="1" dirty="0">
              <a:solidFill>
                <a:srgbClr val="2B2B2B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Rettangolo con angoli arrotondati 17">
            <a:extLst>
              <a:ext uri="{FF2B5EF4-FFF2-40B4-BE49-F238E27FC236}">
                <a16:creationId xmlns:a16="http://schemas.microsoft.com/office/drawing/2014/main" id="{B8BC3993-8F3C-14BA-2660-11B86D10EDD1}"/>
              </a:ext>
            </a:extLst>
          </p:cNvPr>
          <p:cNvSpPr/>
          <p:nvPr/>
        </p:nvSpPr>
        <p:spPr>
          <a:xfrm>
            <a:off x="440794" y="5323056"/>
            <a:ext cx="5604934" cy="1115416"/>
          </a:xfrm>
          <a:prstGeom prst="roundRect">
            <a:avLst>
              <a:gd name="adj" fmla="val 18286"/>
            </a:avLst>
          </a:prstGeom>
          <a:solidFill>
            <a:srgbClr val="F6F8F9"/>
          </a:solidFill>
          <a:ln w="12700">
            <a:solidFill>
              <a:srgbClr val="205E7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b="1" i="0" u="none" strike="noStrike" kern="1200" cap="none" spc="0" normalizeH="0" baseline="0" noProof="0" dirty="0">
                <a:ln>
                  <a:noFill/>
                </a:ln>
                <a:solidFill>
                  <a:srgbClr val="205E75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Follow-Up and </a:t>
            </a:r>
            <a:r>
              <a:rPr kumimoji="0" lang="it-IT" b="1" i="0" u="none" strike="noStrike" kern="1200" cap="none" spc="0" normalizeH="0" baseline="0" noProof="0" dirty="0" err="1">
                <a:ln>
                  <a:noFill/>
                </a:ln>
                <a:solidFill>
                  <a:srgbClr val="205E75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Primary</a:t>
            </a:r>
            <a:r>
              <a:rPr kumimoji="0" lang="it-IT" b="1" i="0" u="none" strike="noStrike" kern="1200" cap="none" spc="0" normalizeH="0" baseline="0" noProof="0" dirty="0">
                <a:ln>
                  <a:noFill/>
                </a:ln>
                <a:solidFill>
                  <a:srgbClr val="205E75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Endpoint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b="1" i="0" u="none" strike="noStrike" kern="1200" cap="none" spc="0" normalizeH="0" baseline="0" noProof="0" dirty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Overall Survival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600" b="0" i="0" u="none" strike="noStrike" kern="1200" cap="none" spc="0" normalizeH="0" baseline="0" noProof="0" dirty="0">
                <a:ln>
                  <a:noFill/>
                </a:ln>
                <a:solidFill>
                  <a:srgbClr val="6E6E6E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Time from HCC </a:t>
            </a:r>
            <a:r>
              <a:rPr kumimoji="0" lang="it-IT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6E6E6E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diagnosis</a:t>
            </a:r>
            <a:r>
              <a:rPr kumimoji="0" lang="it-IT" sz="1600" b="0" i="0" u="none" strike="noStrike" kern="1200" cap="none" spc="0" normalizeH="0" baseline="0" noProof="0" dirty="0">
                <a:ln>
                  <a:noFill/>
                </a:ln>
                <a:solidFill>
                  <a:srgbClr val="6E6E6E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to </a:t>
            </a:r>
            <a:r>
              <a:rPr kumimoji="0" lang="it-IT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6E6E6E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death</a:t>
            </a:r>
            <a:r>
              <a:rPr kumimoji="0" lang="it-IT" sz="1600" b="0" i="0" u="none" strike="noStrike" kern="1200" cap="none" spc="0" normalizeH="0" baseline="0" noProof="0" dirty="0">
                <a:ln>
                  <a:noFill/>
                </a:ln>
                <a:solidFill>
                  <a:srgbClr val="6E6E6E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or last follow-up</a:t>
            </a:r>
          </a:p>
        </p:txBody>
      </p:sp>
      <p:sp>
        <p:nvSpPr>
          <p:cNvPr id="19" name="Freccia giù 18">
            <a:extLst>
              <a:ext uri="{FF2B5EF4-FFF2-40B4-BE49-F238E27FC236}">
                <a16:creationId xmlns:a16="http://schemas.microsoft.com/office/drawing/2014/main" id="{6C37325E-8374-946B-BD0B-4B432CC9715E}"/>
              </a:ext>
            </a:extLst>
          </p:cNvPr>
          <p:cNvSpPr/>
          <p:nvPr/>
        </p:nvSpPr>
        <p:spPr>
          <a:xfrm>
            <a:off x="3099261" y="3015385"/>
            <a:ext cx="288000" cy="432000"/>
          </a:xfrm>
          <a:prstGeom prst="downArrow">
            <a:avLst/>
          </a:prstGeom>
          <a:solidFill>
            <a:srgbClr val="F6F8F9"/>
          </a:solidFill>
          <a:ln w="28575">
            <a:solidFill>
              <a:srgbClr val="205E75">
                <a:alpha val="80000"/>
              </a:srgb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Freccia giù 19">
            <a:extLst>
              <a:ext uri="{FF2B5EF4-FFF2-40B4-BE49-F238E27FC236}">
                <a16:creationId xmlns:a16="http://schemas.microsoft.com/office/drawing/2014/main" id="{5C38A977-18CB-2897-ED4A-0A4056BDAC48}"/>
              </a:ext>
            </a:extLst>
          </p:cNvPr>
          <p:cNvSpPr/>
          <p:nvPr/>
        </p:nvSpPr>
        <p:spPr>
          <a:xfrm>
            <a:off x="3099261" y="4724076"/>
            <a:ext cx="288000" cy="432000"/>
          </a:xfrm>
          <a:prstGeom prst="downArrow">
            <a:avLst/>
          </a:prstGeom>
          <a:solidFill>
            <a:srgbClr val="F6F8F9"/>
          </a:solidFill>
          <a:ln w="28575">
            <a:solidFill>
              <a:srgbClr val="205E75">
                <a:alpha val="80000"/>
              </a:srgb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6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1" name="Rettangolo con angoli arrotondati 20">
            <a:extLst>
              <a:ext uri="{FF2B5EF4-FFF2-40B4-BE49-F238E27FC236}">
                <a16:creationId xmlns:a16="http://schemas.microsoft.com/office/drawing/2014/main" id="{2DD04A30-B391-8F56-6F2D-22FC42D84D60}"/>
              </a:ext>
            </a:extLst>
          </p:cNvPr>
          <p:cNvSpPr/>
          <p:nvPr/>
        </p:nvSpPr>
        <p:spPr>
          <a:xfrm>
            <a:off x="7704666" y="1810140"/>
            <a:ext cx="3818361" cy="1460983"/>
          </a:xfrm>
          <a:prstGeom prst="roundRect">
            <a:avLst>
              <a:gd name="adj" fmla="val 15134"/>
            </a:avLst>
          </a:prstGeom>
          <a:solidFill>
            <a:srgbClr val="F6F8F9"/>
          </a:solidFill>
          <a:ln w="12700">
            <a:solidFill>
              <a:srgbClr val="205E7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it-IT" sz="20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Exclusion</a:t>
            </a:r>
            <a:r>
              <a:rPr lang="it-IT" sz="20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0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Criteria</a:t>
            </a:r>
            <a:endParaRPr lang="it-IT" sz="2000" b="1" dirty="0">
              <a:solidFill>
                <a:srgbClr val="5A5A5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Tx/>
              <a:buChar char="-"/>
            </a:pPr>
            <a:r>
              <a:rPr lang="it-IT" sz="2000" dirty="0">
                <a:solidFill>
                  <a:srgbClr val="28282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Prior HCC </a:t>
            </a:r>
            <a:r>
              <a:rPr lang="it-IT" sz="2000" dirty="0" err="1">
                <a:solidFill>
                  <a:srgbClr val="28282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diagnosis</a:t>
            </a:r>
            <a:endParaRPr lang="it-IT" sz="2000" dirty="0">
              <a:solidFill>
                <a:srgbClr val="28282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Tx/>
              <a:buChar char="-"/>
            </a:pPr>
            <a:r>
              <a:rPr lang="it-IT" sz="2000" dirty="0">
                <a:solidFill>
                  <a:srgbClr val="28282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Follow-up &lt;12 </a:t>
            </a:r>
            <a:r>
              <a:rPr lang="it-IT" sz="2000" dirty="0" err="1">
                <a:solidFill>
                  <a:srgbClr val="28282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months</a:t>
            </a:r>
            <a:endParaRPr lang="it-IT" sz="2000" dirty="0">
              <a:solidFill>
                <a:srgbClr val="28282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Tx/>
              <a:buChar char="-"/>
            </a:pPr>
            <a:r>
              <a:rPr lang="it-IT" sz="2000" dirty="0">
                <a:solidFill>
                  <a:srgbClr val="28282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BCLC-D </a:t>
            </a:r>
          </a:p>
        </p:txBody>
      </p:sp>
      <p:sp>
        <p:nvSpPr>
          <p:cNvPr id="22" name="Rettangolo con angoli arrotondati 21">
            <a:extLst>
              <a:ext uri="{FF2B5EF4-FFF2-40B4-BE49-F238E27FC236}">
                <a16:creationId xmlns:a16="http://schemas.microsoft.com/office/drawing/2014/main" id="{558BC1E1-4C5A-59C4-1197-5EA470963B83}"/>
              </a:ext>
            </a:extLst>
          </p:cNvPr>
          <p:cNvSpPr/>
          <p:nvPr/>
        </p:nvSpPr>
        <p:spPr>
          <a:xfrm>
            <a:off x="7704666" y="3819734"/>
            <a:ext cx="3818361" cy="1808683"/>
          </a:xfrm>
          <a:prstGeom prst="roundRect">
            <a:avLst>
              <a:gd name="adj" fmla="val 15134"/>
            </a:avLst>
          </a:prstGeom>
          <a:solidFill>
            <a:srgbClr val="F6F8F9"/>
          </a:solidFill>
          <a:ln w="12700">
            <a:solidFill>
              <a:srgbClr val="205E7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1" i="0" u="none" strike="noStrike" kern="1200" cap="none" spc="0" normalizeH="0" baseline="0" noProof="0" dirty="0">
                <a:ln>
                  <a:noFill/>
                </a:ln>
                <a:solidFill>
                  <a:srgbClr val="205E75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Statistical Analysis</a:t>
            </a:r>
            <a:endParaRPr kumimoji="0" lang="it-IT" sz="2000" b="1" i="0" u="none" strike="noStrike" kern="1200" cap="none" spc="0" normalizeH="0" baseline="0" noProof="0" dirty="0">
              <a:ln>
                <a:noFill/>
              </a:ln>
              <a:solidFill>
                <a:srgbClr val="5A5A5A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it-IT" sz="2000" b="0" i="0" u="none" strike="noStrike" kern="1200" cap="none" spc="0" normalizeH="0" baseline="0" noProof="0" dirty="0">
                <a:ln>
                  <a:noFill/>
                </a:ln>
                <a:solidFill>
                  <a:srgbClr val="282828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KM survival </a:t>
            </a:r>
            <a:r>
              <a:rPr kumimoji="0" lang="it-IT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282828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analysis</a:t>
            </a:r>
            <a:endParaRPr kumimoji="0" lang="it-IT" sz="2000" b="0" i="0" u="none" strike="noStrike" kern="1200" cap="none" spc="0" normalizeH="0" baseline="0" noProof="0" dirty="0">
              <a:ln>
                <a:noFill/>
              </a:ln>
              <a:solidFill>
                <a:srgbClr val="282828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it-IT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282828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Univariate</a:t>
            </a:r>
            <a:r>
              <a:rPr kumimoji="0" lang="it-IT" sz="2000" b="0" i="0" u="none" strike="noStrike" kern="1200" cap="none" spc="0" normalizeH="0" baseline="0" noProof="0" dirty="0">
                <a:ln>
                  <a:noFill/>
                </a:ln>
                <a:solidFill>
                  <a:srgbClr val="282828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and Multivariate Cox </a:t>
            </a:r>
            <a:r>
              <a:rPr kumimoji="0" lang="it-IT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282828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proportional</a:t>
            </a:r>
            <a:r>
              <a:rPr kumimoji="0" lang="it-IT" sz="2000" b="0" i="0" u="none" strike="noStrike" kern="1200" cap="none" spc="0" normalizeH="0" baseline="0" noProof="0" dirty="0">
                <a:ln>
                  <a:noFill/>
                </a:ln>
                <a:solidFill>
                  <a:srgbClr val="282828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hazards models</a:t>
            </a:r>
          </a:p>
        </p:txBody>
      </p:sp>
    </p:spTree>
    <p:extLst>
      <p:ext uri="{BB962C8B-B14F-4D97-AF65-F5344CB8AC3E}">
        <p14:creationId xmlns:p14="http://schemas.microsoft.com/office/powerpoint/2010/main" val="2353278757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F90A7B-D95D-B8DB-8D11-701A5F9A8C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>
            <a:extLst>
              <a:ext uri="{FF2B5EF4-FFF2-40B4-BE49-F238E27FC236}">
                <a16:creationId xmlns:a16="http://schemas.microsoft.com/office/drawing/2014/main" id="{07797A37-EA54-3A5C-38FC-9FAF99C4FF62}"/>
              </a:ext>
            </a:extLst>
          </p:cNvPr>
          <p:cNvSpPr txBox="1">
            <a:spLocks/>
          </p:cNvSpPr>
          <p:nvPr/>
        </p:nvSpPr>
        <p:spPr>
          <a:xfrm>
            <a:off x="562536" y="1178151"/>
            <a:ext cx="11066929" cy="662781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32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Baseline </a:t>
            </a:r>
            <a:r>
              <a:rPr lang="it-IT" sz="32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characteristics</a:t>
            </a:r>
            <a:r>
              <a:rPr lang="it-IT" sz="32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of the study </a:t>
            </a:r>
            <a:r>
              <a:rPr lang="it-IT" sz="32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cohort</a:t>
            </a:r>
            <a:endParaRPr lang="it-IT" sz="3200" b="1" dirty="0">
              <a:solidFill>
                <a:srgbClr val="205E7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Rettangolo con angoli arrotondati 17">
            <a:extLst>
              <a:ext uri="{FF2B5EF4-FFF2-40B4-BE49-F238E27FC236}">
                <a16:creationId xmlns:a16="http://schemas.microsoft.com/office/drawing/2014/main" id="{B898384C-2B6D-A967-71FC-2340457505C5}"/>
              </a:ext>
            </a:extLst>
          </p:cNvPr>
          <p:cNvSpPr/>
          <p:nvPr/>
        </p:nvSpPr>
        <p:spPr>
          <a:xfrm>
            <a:off x="339510" y="1837371"/>
            <a:ext cx="3815889" cy="2336126"/>
          </a:xfrm>
          <a:prstGeom prst="roundRect">
            <a:avLst>
              <a:gd name="adj" fmla="val 8420"/>
            </a:avLst>
          </a:prstGeom>
          <a:solidFill>
            <a:srgbClr val="F6F8F9"/>
          </a:solidFill>
          <a:ln w="12700">
            <a:solidFill>
              <a:srgbClr val="205E7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it-IT" sz="24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Patient</a:t>
            </a:r>
            <a:r>
              <a:rPr lang="it-IT" sz="24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4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Characteristics</a:t>
            </a:r>
            <a:endParaRPr lang="it-IT" sz="2400" b="1" dirty="0">
              <a:solidFill>
                <a:srgbClr val="205E7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it-IT" sz="2000" dirty="0" err="1">
                <a:solidFill>
                  <a:srgbClr val="28282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Median</a:t>
            </a:r>
            <a:r>
              <a:rPr lang="it-IT" sz="2000" dirty="0">
                <a:solidFill>
                  <a:srgbClr val="28282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age: 68.8 </a:t>
            </a:r>
            <a:r>
              <a:rPr lang="it-IT" sz="2000" dirty="0" err="1">
                <a:solidFill>
                  <a:srgbClr val="28282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years</a:t>
            </a:r>
            <a:endParaRPr lang="it-IT" sz="2000" dirty="0">
              <a:solidFill>
                <a:srgbClr val="28282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it-IT" sz="2000" dirty="0">
                <a:solidFill>
                  <a:srgbClr val="28282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Male: 76.5%</a:t>
            </a:r>
          </a:p>
          <a:p>
            <a:pPr algn="just">
              <a:lnSpc>
                <a:spcPct val="150000"/>
              </a:lnSpc>
            </a:pPr>
            <a:r>
              <a:rPr lang="it-IT" sz="2000" dirty="0" err="1">
                <a:solidFill>
                  <a:srgbClr val="28282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Cirrhosis</a:t>
            </a:r>
            <a:r>
              <a:rPr lang="it-IT" sz="2000" dirty="0">
                <a:solidFill>
                  <a:srgbClr val="28282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91.2%</a:t>
            </a:r>
          </a:p>
          <a:p>
            <a:pPr algn="just">
              <a:lnSpc>
                <a:spcPct val="150000"/>
              </a:lnSpc>
            </a:pPr>
            <a:r>
              <a:rPr lang="it-IT" sz="2000" dirty="0">
                <a:solidFill>
                  <a:srgbClr val="28282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Portal </a:t>
            </a:r>
            <a:r>
              <a:rPr lang="it-IT" sz="2000" dirty="0" err="1">
                <a:solidFill>
                  <a:srgbClr val="28282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Hypertension</a:t>
            </a:r>
            <a:r>
              <a:rPr lang="it-IT" sz="2000" dirty="0">
                <a:solidFill>
                  <a:srgbClr val="28282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41.8%</a:t>
            </a:r>
          </a:p>
        </p:txBody>
      </p:sp>
      <p:sp>
        <p:nvSpPr>
          <p:cNvPr id="19" name="Rettangolo con angoli arrotondati 18">
            <a:extLst>
              <a:ext uri="{FF2B5EF4-FFF2-40B4-BE49-F238E27FC236}">
                <a16:creationId xmlns:a16="http://schemas.microsoft.com/office/drawing/2014/main" id="{198AD42A-4666-F807-3D47-D00A41DF2AFA}"/>
              </a:ext>
            </a:extLst>
          </p:cNvPr>
          <p:cNvSpPr/>
          <p:nvPr/>
        </p:nvSpPr>
        <p:spPr>
          <a:xfrm>
            <a:off x="339509" y="4471970"/>
            <a:ext cx="3815889" cy="1988992"/>
          </a:xfrm>
          <a:prstGeom prst="roundRect">
            <a:avLst>
              <a:gd name="adj" fmla="val 8420"/>
            </a:avLst>
          </a:prstGeom>
          <a:solidFill>
            <a:srgbClr val="F6F8F9"/>
          </a:solidFill>
          <a:ln w="12700">
            <a:solidFill>
              <a:srgbClr val="205E7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>
              <a:lnSpc>
                <a:spcPct val="150000"/>
              </a:lnSpc>
            </a:pPr>
            <a:r>
              <a:rPr lang="it-IT" sz="24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Liver</a:t>
            </a:r>
            <a:r>
              <a:rPr lang="it-IT" sz="24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4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Function</a:t>
            </a:r>
            <a:endParaRPr lang="it-IT" sz="2400" b="1" dirty="0">
              <a:solidFill>
                <a:srgbClr val="205E7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0" i="0" u="none" strike="noStrike" kern="1200" cap="none" normalizeH="0" baseline="0" noProof="0" dirty="0">
                <a:ln>
                  <a:noFill/>
                </a:ln>
                <a:solidFill>
                  <a:srgbClr val="282828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Child-Pugh A: 80.9%</a:t>
            </a: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2000" dirty="0">
                <a:solidFill>
                  <a:srgbClr val="28282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ALBI Grade 1: 53.1%</a:t>
            </a:r>
            <a:endParaRPr kumimoji="0" lang="it-IT" sz="2000" b="0" i="0" u="none" strike="noStrike" kern="1200" cap="none" normalizeH="0" baseline="0" noProof="0" dirty="0">
              <a:ln>
                <a:noFill/>
              </a:ln>
              <a:solidFill>
                <a:srgbClr val="282828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2000" dirty="0" err="1">
                <a:solidFill>
                  <a:srgbClr val="28282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Median</a:t>
            </a:r>
            <a:r>
              <a:rPr lang="it-IT" sz="2000" dirty="0">
                <a:solidFill>
                  <a:srgbClr val="28282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MELD: 9</a:t>
            </a:r>
            <a:endParaRPr kumimoji="0" lang="it-IT" sz="2000" b="0" i="0" u="none" strike="noStrike" kern="1200" cap="none" normalizeH="0" baseline="0" noProof="0" dirty="0">
              <a:ln>
                <a:noFill/>
              </a:ln>
              <a:solidFill>
                <a:srgbClr val="282828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pic>
        <p:nvPicPr>
          <p:cNvPr id="20" name="Immagine 19">
            <a:extLst>
              <a:ext uri="{FF2B5EF4-FFF2-40B4-BE49-F238E27FC236}">
                <a16:creationId xmlns:a16="http://schemas.microsoft.com/office/drawing/2014/main" id="{970120F9-B00E-4C08-EC22-A46F12A2ECF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1225" t="14503" r="15415" b="8884"/>
          <a:stretch>
            <a:fillRect/>
          </a:stretch>
        </p:blipFill>
        <p:spPr>
          <a:xfrm>
            <a:off x="6770165" y="1813306"/>
            <a:ext cx="3413908" cy="2236185"/>
          </a:xfrm>
          <a:prstGeom prst="rect">
            <a:avLst/>
          </a:prstGeom>
        </p:spPr>
      </p:pic>
      <p:pic>
        <p:nvPicPr>
          <p:cNvPr id="21" name="Immagine 20">
            <a:extLst>
              <a:ext uri="{FF2B5EF4-FFF2-40B4-BE49-F238E27FC236}">
                <a16:creationId xmlns:a16="http://schemas.microsoft.com/office/drawing/2014/main" id="{7E48F980-94FF-8F6B-930A-FF1B39DA835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6998"/>
          <a:stretch>
            <a:fillRect/>
          </a:stretch>
        </p:blipFill>
        <p:spPr>
          <a:xfrm>
            <a:off x="6641428" y="4203438"/>
            <a:ext cx="3647318" cy="2558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2998884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2EE5A1-A886-9D8D-E131-D3910A189D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>
            <a:extLst>
              <a:ext uri="{FF2B5EF4-FFF2-40B4-BE49-F238E27FC236}">
                <a16:creationId xmlns:a16="http://schemas.microsoft.com/office/drawing/2014/main" id="{3C8F054C-B21D-A8F7-2C25-B331A5CAAD3B}"/>
              </a:ext>
            </a:extLst>
          </p:cNvPr>
          <p:cNvSpPr txBox="1">
            <a:spLocks/>
          </p:cNvSpPr>
          <p:nvPr/>
        </p:nvSpPr>
        <p:spPr>
          <a:xfrm>
            <a:off x="562536" y="1055490"/>
            <a:ext cx="11066929" cy="662781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32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Variables</a:t>
            </a:r>
            <a:r>
              <a:rPr lang="it-IT" sz="32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lang="it-IT" sz="32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associated</a:t>
            </a:r>
            <a:r>
              <a:rPr lang="it-IT" sz="32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with overall survival</a:t>
            </a:r>
          </a:p>
        </p:txBody>
      </p:sp>
      <p:sp>
        <p:nvSpPr>
          <p:cNvPr id="10" name="Rettangolo con angoli arrotondati 9">
            <a:extLst>
              <a:ext uri="{FF2B5EF4-FFF2-40B4-BE49-F238E27FC236}">
                <a16:creationId xmlns:a16="http://schemas.microsoft.com/office/drawing/2014/main" id="{009A7A27-53AA-5C1E-2545-E9CF1701FF4E}"/>
              </a:ext>
            </a:extLst>
          </p:cNvPr>
          <p:cNvSpPr/>
          <p:nvPr/>
        </p:nvSpPr>
        <p:spPr>
          <a:xfrm>
            <a:off x="407214" y="2025808"/>
            <a:ext cx="4597054" cy="1948231"/>
          </a:xfrm>
          <a:prstGeom prst="roundRect">
            <a:avLst>
              <a:gd name="adj" fmla="val 18286"/>
            </a:avLst>
          </a:prstGeom>
          <a:solidFill>
            <a:srgbClr val="F6F8F9"/>
          </a:solidFill>
          <a:ln w="12700">
            <a:solidFill>
              <a:srgbClr val="205E7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t-IT" sz="20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Liver</a:t>
            </a:r>
            <a:r>
              <a:rPr lang="it-IT" sz="20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0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Function</a:t>
            </a:r>
            <a:r>
              <a:rPr lang="it-IT" sz="20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b="1" i="1" dirty="0">
                <a:solidFill>
                  <a:srgbClr val="5A5A5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it-IT" b="1" i="1" dirty="0" err="1">
                <a:solidFill>
                  <a:srgbClr val="5A5A5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all</a:t>
            </a:r>
            <a:r>
              <a:rPr lang="it-IT" b="1" i="1" dirty="0">
                <a:solidFill>
                  <a:srgbClr val="5A5A5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b="1" i="1" dirty="0" err="1">
                <a:solidFill>
                  <a:srgbClr val="5A5A5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</a:t>
            </a:r>
            <a:r>
              <a:rPr lang="it-IT" b="1" i="1" dirty="0">
                <a:solidFill>
                  <a:srgbClr val="5A5A5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&lt;0.001)</a:t>
            </a:r>
          </a:p>
          <a:p>
            <a:r>
              <a:rPr lang="it-IT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Child-Pugh</a:t>
            </a:r>
          </a:p>
          <a:p>
            <a:r>
              <a:rPr lang="it-IT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ALBI</a:t>
            </a:r>
          </a:p>
          <a:p>
            <a:r>
              <a:rPr lang="it-IT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MELD</a:t>
            </a:r>
          </a:p>
          <a:p>
            <a:r>
              <a:rPr lang="it-IT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Ascites</a:t>
            </a:r>
            <a:endParaRPr lang="it-IT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it-IT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Portal </a:t>
            </a:r>
            <a:r>
              <a:rPr lang="it-IT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Hypertension</a:t>
            </a:r>
            <a:endParaRPr lang="it-IT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Rettangolo con angoli arrotondati 10">
            <a:extLst>
              <a:ext uri="{FF2B5EF4-FFF2-40B4-BE49-F238E27FC236}">
                <a16:creationId xmlns:a16="http://schemas.microsoft.com/office/drawing/2014/main" id="{49729694-DCAD-A69D-A4EC-47D6533CAAAF}"/>
              </a:ext>
            </a:extLst>
          </p:cNvPr>
          <p:cNvSpPr/>
          <p:nvPr/>
        </p:nvSpPr>
        <p:spPr>
          <a:xfrm>
            <a:off x="407215" y="4084283"/>
            <a:ext cx="4597053" cy="1231325"/>
          </a:xfrm>
          <a:prstGeom prst="roundRect">
            <a:avLst>
              <a:gd name="adj" fmla="val 18286"/>
            </a:avLst>
          </a:prstGeom>
          <a:solidFill>
            <a:srgbClr val="F6F8F9"/>
          </a:solidFill>
          <a:ln w="12700">
            <a:solidFill>
              <a:srgbClr val="205E7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t-IT" sz="20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Tumor</a:t>
            </a:r>
            <a:r>
              <a:rPr lang="it-IT" sz="20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burden </a:t>
            </a:r>
            <a:r>
              <a:rPr lang="it-IT" b="1" i="1" dirty="0">
                <a:solidFill>
                  <a:srgbClr val="5A5A5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it-IT" b="1" i="1" dirty="0" err="1">
                <a:solidFill>
                  <a:srgbClr val="5A5A5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all</a:t>
            </a:r>
            <a:r>
              <a:rPr lang="it-IT" b="1" i="1" dirty="0">
                <a:solidFill>
                  <a:srgbClr val="5A5A5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b="1" i="1" dirty="0" err="1">
                <a:solidFill>
                  <a:srgbClr val="5A5A5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</a:t>
            </a:r>
            <a:r>
              <a:rPr lang="it-IT" b="1" i="1" dirty="0">
                <a:solidFill>
                  <a:srgbClr val="5A5A5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&lt;0.001)</a:t>
            </a:r>
            <a:endParaRPr lang="it-IT" b="1" dirty="0">
              <a:solidFill>
                <a:srgbClr val="205E7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it-IT" sz="2000" dirty="0">
                <a:solidFill>
                  <a:srgbClr val="28282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BCLC</a:t>
            </a:r>
          </a:p>
          <a:p>
            <a:r>
              <a:rPr lang="it-IT" sz="2000" dirty="0">
                <a:solidFill>
                  <a:srgbClr val="28282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Portal </a:t>
            </a:r>
            <a:r>
              <a:rPr lang="it-IT" sz="2000" dirty="0" err="1">
                <a:solidFill>
                  <a:srgbClr val="28282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Vein</a:t>
            </a:r>
            <a:r>
              <a:rPr lang="it-IT" sz="2000" dirty="0">
                <a:solidFill>
                  <a:srgbClr val="28282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000" dirty="0" err="1">
                <a:solidFill>
                  <a:srgbClr val="28282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Thrombosis</a:t>
            </a:r>
            <a:endParaRPr lang="it-IT" sz="1600" dirty="0">
              <a:solidFill>
                <a:srgbClr val="6E6E6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Rettangolo con angoli arrotondati 11">
            <a:extLst>
              <a:ext uri="{FF2B5EF4-FFF2-40B4-BE49-F238E27FC236}">
                <a16:creationId xmlns:a16="http://schemas.microsoft.com/office/drawing/2014/main" id="{39012071-4EAC-C72D-AA1D-E11E6B92D8CB}"/>
              </a:ext>
            </a:extLst>
          </p:cNvPr>
          <p:cNvSpPr/>
          <p:nvPr/>
        </p:nvSpPr>
        <p:spPr>
          <a:xfrm>
            <a:off x="407216" y="5478136"/>
            <a:ext cx="4597052" cy="1231326"/>
          </a:xfrm>
          <a:prstGeom prst="roundRect">
            <a:avLst>
              <a:gd name="adj" fmla="val 18286"/>
            </a:avLst>
          </a:prstGeom>
          <a:solidFill>
            <a:srgbClr val="F6F8F9"/>
          </a:solidFill>
          <a:ln w="12700">
            <a:solidFill>
              <a:srgbClr val="205E7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t-IT" sz="20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Serum</a:t>
            </a:r>
            <a:r>
              <a:rPr lang="it-IT" sz="20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000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Biomarkers</a:t>
            </a:r>
            <a:r>
              <a:rPr lang="it-IT" sz="2000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b="1" i="1" dirty="0">
                <a:solidFill>
                  <a:srgbClr val="5A5A5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it-IT" b="1" i="1" dirty="0" err="1">
                <a:solidFill>
                  <a:srgbClr val="5A5A5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all</a:t>
            </a:r>
            <a:r>
              <a:rPr lang="it-IT" b="1" i="1" dirty="0">
                <a:solidFill>
                  <a:srgbClr val="5A5A5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b="1" i="1" dirty="0" err="1">
                <a:solidFill>
                  <a:srgbClr val="5A5A5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</a:t>
            </a:r>
            <a:r>
              <a:rPr lang="it-IT" b="1" i="1" dirty="0">
                <a:solidFill>
                  <a:srgbClr val="5A5A5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&lt;0.001)</a:t>
            </a:r>
            <a:endParaRPr lang="it-IT" b="1" dirty="0">
              <a:solidFill>
                <a:srgbClr val="205E7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it-IT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AFP</a:t>
            </a:r>
          </a:p>
          <a:p>
            <a:r>
              <a:rPr lang="it-IT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PIVKA</a:t>
            </a:r>
          </a:p>
          <a:p>
            <a:r>
              <a:rPr lang="it-IT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GPC-3</a:t>
            </a:r>
          </a:p>
        </p:txBody>
      </p:sp>
      <p:sp>
        <p:nvSpPr>
          <p:cNvPr id="13" name="Rettangolo con angoli arrotondati 12">
            <a:extLst>
              <a:ext uri="{FF2B5EF4-FFF2-40B4-BE49-F238E27FC236}">
                <a16:creationId xmlns:a16="http://schemas.microsoft.com/office/drawing/2014/main" id="{526CA6F7-3A96-951B-B643-FBEA4819E349}"/>
              </a:ext>
            </a:extLst>
          </p:cNvPr>
          <p:cNvSpPr/>
          <p:nvPr/>
        </p:nvSpPr>
        <p:spPr>
          <a:xfrm>
            <a:off x="7721437" y="1772915"/>
            <a:ext cx="2913834" cy="1321720"/>
          </a:xfrm>
          <a:prstGeom prst="roundRect">
            <a:avLst>
              <a:gd name="adj" fmla="val 15134"/>
            </a:avLst>
          </a:prstGeom>
          <a:solidFill>
            <a:srgbClr val="F6F8F9"/>
          </a:solidFill>
          <a:ln w="12700">
            <a:solidFill>
              <a:srgbClr val="205E7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t-IT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Variables</a:t>
            </a:r>
            <a:r>
              <a:rPr lang="it-IT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not</a:t>
            </a:r>
            <a:r>
              <a:rPr lang="it-IT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associated</a:t>
            </a:r>
            <a:endParaRPr lang="it-IT" b="1" dirty="0">
              <a:solidFill>
                <a:srgbClr val="205E7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it-IT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Age</a:t>
            </a:r>
          </a:p>
          <a:p>
            <a:r>
              <a:rPr lang="it-IT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Sex</a:t>
            </a:r>
          </a:p>
          <a:p>
            <a:r>
              <a:rPr lang="it-IT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Etiology</a:t>
            </a:r>
            <a:endParaRPr lang="it-IT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CasellaDiTesto 5">
            <a:extLst>
              <a:ext uri="{FF2B5EF4-FFF2-40B4-BE49-F238E27FC236}">
                <a16:creationId xmlns:a16="http://schemas.microsoft.com/office/drawing/2014/main" id="{DED0F9C4-E14F-BC74-3D6D-3C2C793D5F35}"/>
              </a:ext>
            </a:extLst>
          </p:cNvPr>
          <p:cNvSpPr txBox="1"/>
          <p:nvPr/>
        </p:nvSpPr>
        <p:spPr>
          <a:xfrm>
            <a:off x="6293782" y="4239451"/>
            <a:ext cx="5769143" cy="1015663"/>
          </a:xfrm>
          <a:prstGeom prst="rect">
            <a:avLst/>
          </a:prstGeom>
          <a:noFill/>
          <a:ln>
            <a:solidFill>
              <a:srgbClr val="205E75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wrap="square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r>
              <a:rPr lang="it-IT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Statistically</a:t>
            </a:r>
            <a:r>
              <a:rPr lang="it-IT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significant</a:t>
            </a:r>
            <a:r>
              <a:rPr lang="it-IT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variables</a:t>
            </a:r>
            <a:r>
              <a:rPr lang="it-IT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at</a:t>
            </a:r>
            <a:r>
              <a:rPr lang="it-IT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univariate</a:t>
            </a:r>
            <a:r>
              <a:rPr lang="it-IT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analysis</a:t>
            </a:r>
            <a:r>
              <a:rPr lang="it-IT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r>
              <a:rPr lang="it-IT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were</a:t>
            </a:r>
            <a:r>
              <a:rPr lang="it-IT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included</a:t>
            </a:r>
            <a:r>
              <a:rPr lang="it-IT" sz="2000" dirty="0">
                <a:latin typeface="Calibri" panose="020F0502020204030204" pitchFamily="34" charset="0"/>
                <a:cs typeface="Calibri" panose="020F0502020204030204" pitchFamily="34" charset="0"/>
              </a:rPr>
              <a:t> in the multivariate model after </a:t>
            </a:r>
            <a:r>
              <a:rPr lang="it-IT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excluding</a:t>
            </a:r>
            <a:r>
              <a:rPr lang="it-IT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collinearity</a:t>
            </a:r>
            <a:r>
              <a:rPr lang="it-IT" sz="20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015F5E73-2BD5-4E8D-DB57-4A0B99CCA325}"/>
              </a:ext>
            </a:extLst>
          </p:cNvPr>
          <p:cNvSpPr txBox="1"/>
          <p:nvPr/>
        </p:nvSpPr>
        <p:spPr>
          <a:xfrm>
            <a:off x="654909" y="1546232"/>
            <a:ext cx="38240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 err="1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Median</a:t>
            </a:r>
            <a:r>
              <a:rPr lang="it-IT" b="1" dirty="0">
                <a:solidFill>
                  <a:srgbClr val="205E7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Overall Survival:  </a:t>
            </a:r>
            <a:r>
              <a:rPr lang="it-IT" b="1" dirty="0">
                <a:latin typeface="Calibri" panose="020F0502020204030204" pitchFamily="34" charset="0"/>
                <a:cs typeface="Calibri" panose="020F0502020204030204" pitchFamily="34" charset="0"/>
              </a:rPr>
              <a:t>29.0 </a:t>
            </a:r>
            <a:r>
              <a:rPr lang="it-IT" b="1" dirty="0" err="1">
                <a:latin typeface="Calibri" panose="020F0502020204030204" pitchFamily="34" charset="0"/>
                <a:cs typeface="Calibri" panose="020F0502020204030204" pitchFamily="34" charset="0"/>
              </a:rPr>
              <a:t>months</a:t>
            </a:r>
            <a:endParaRPr lang="it-IT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0032307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70c1c7b-6bd2-4b23-9196-49f108f9542b" xsi:nil="true"/>
    <lcf76f155ced4ddcb4097134ff3c332f xmlns="b934695d-6d59-47cb-9bc6-ef2744814942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454B8EB1F7D4C548815799738C16CD3E" ma:contentTypeVersion="16" ma:contentTypeDescription="Creare un nuovo documento." ma:contentTypeScope="" ma:versionID="b1860c07062a9c2bb567dba0b59a5813">
  <xsd:schema xmlns:xsd="http://www.w3.org/2001/XMLSchema" xmlns:xs="http://www.w3.org/2001/XMLSchema" xmlns:p="http://schemas.microsoft.com/office/2006/metadata/properties" xmlns:ns2="b934695d-6d59-47cb-9bc6-ef2744814942" xmlns:ns3="f70c1c7b-6bd2-4b23-9196-49f108f9542b" targetNamespace="http://schemas.microsoft.com/office/2006/metadata/properties" ma:root="true" ma:fieldsID="f0aa954e5c95a8a789fc5497fdf9b99d" ns2:_="" ns3:_="">
    <xsd:import namespace="b934695d-6d59-47cb-9bc6-ef2744814942"/>
    <xsd:import namespace="f70c1c7b-6bd2-4b23-9196-49f108f9542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934695d-6d59-47cb-9bc6-ef274481494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Tag immagine" ma:readOnly="false" ma:fieldId="{5cf76f15-5ced-4ddc-b409-7134ff3c332f}" ma:taxonomyMulti="true" ma:sspId="fb33fc36-108e-4a3e-b8e4-c453ad425a7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0c1c7b-6bd2-4b23-9196-49f108f9542b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372d58c8-bed2-4bd1-a16a-deab8ffe68a7}" ma:internalName="TaxCatchAll" ma:showField="CatchAllData" ma:web="f70c1c7b-6bd2-4b23-9196-49f108f9542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F76175B-B823-4942-9C32-269F00B9EC09}">
  <ds:schemaRefs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www.w3.org/XML/1998/namespace"/>
    <ds:schemaRef ds:uri="b934695d-6d59-47cb-9bc6-ef2744814942"/>
    <ds:schemaRef ds:uri="f70c1c7b-6bd2-4b23-9196-49f108f9542b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59AED7AD-B7FC-41B0-BCC4-F1FC196ACDC5}"/>
</file>

<file path=customXml/itemProps3.xml><?xml version="1.0" encoding="utf-8"?>
<ds:datastoreItem xmlns:ds="http://schemas.openxmlformats.org/officeDocument/2006/customXml" ds:itemID="{C2A5F276-347A-4CE9-9759-263CDFEA0A6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3032</TotalTime>
  <Words>588</Words>
  <Application>Microsoft Office PowerPoint</Application>
  <PresentationFormat>Widescreen</PresentationFormat>
  <Paragraphs>91</Paragraphs>
  <Slides>13</Slides>
  <Notes>1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2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13</vt:i4>
      </vt:variant>
    </vt:vector>
  </HeadingPairs>
  <TitlesOfParts>
    <vt:vector size="16" baseType="lpstr">
      <vt:lpstr>Arial</vt:lpstr>
      <vt:lpstr>Calibri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Annarita Accardi</dc:creator>
  <cp:lastModifiedBy>visio</cp:lastModifiedBy>
  <cp:revision>160</cp:revision>
  <dcterms:created xsi:type="dcterms:W3CDTF">2025-02-03T13:31:41Z</dcterms:created>
  <dcterms:modified xsi:type="dcterms:W3CDTF">2026-04-18T06:56:26Z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0x010100454B8EB1F7D4C548815799738C16CD3E</vt:lpwstr>
  </property>
  <property fmtid="{D5CDD505-2E9C-101B-9397-08002B2CF9AE}" pid="3" name="MediaServiceImageTags">
    <vt:lpwstr/>
  </property>
</Properties>
</file>